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312" r:id="rId2"/>
    <p:sldId id="327" r:id="rId3"/>
    <p:sldId id="328" r:id="rId4"/>
    <p:sldId id="333" r:id="rId5"/>
    <p:sldId id="300" r:id="rId6"/>
    <p:sldId id="332" r:id="rId7"/>
    <p:sldId id="336" r:id="rId8"/>
    <p:sldId id="331" r:id="rId9"/>
    <p:sldId id="318" r:id="rId10"/>
    <p:sldId id="302" r:id="rId11"/>
    <p:sldId id="330" r:id="rId12"/>
    <p:sldId id="308" r:id="rId13"/>
    <p:sldId id="31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>
      <p:cViewPr varScale="1">
        <p:scale>
          <a:sx n="108" d="100"/>
          <a:sy n="108" d="100"/>
        </p:scale>
        <p:origin x="176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B5ADD-47CA-4E3D-B9DC-AC67FEFC5B78}" type="datetimeFigureOut">
              <a:rPr lang="en-GB" smtClean="0"/>
              <a:t>05/03/2022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09471-5A3A-44A9-970D-7327EDD9AA98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817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6E3D-B113-4758-9B16-2274A0D3021B}" type="datetime1">
              <a:rPr lang="en-GB" smtClean="0"/>
              <a:t>05/03/2022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FA74E-66CF-49FA-AD2B-4ECD50822A18}" type="datetime1">
              <a:rPr lang="en-GB" smtClean="0"/>
              <a:t>05/03/2022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85963-B7B8-41D3-990A-7F20CB6B7CF9}" type="datetime1">
              <a:rPr lang="en-GB" smtClean="0"/>
              <a:t>05/03/2022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9E37-8329-4172-9489-FF4F34C72B13}" type="datetime1">
              <a:rPr lang="en-GB" smtClean="0"/>
              <a:t>05/03/2022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8582-AFA4-44EF-A8DD-3DF103E77AB3}" type="datetime1">
              <a:rPr lang="en-GB" smtClean="0"/>
              <a:t>05/03/2022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9959-142E-452F-914A-51BA6D06A627}" type="datetime1">
              <a:rPr lang="en-GB" smtClean="0"/>
              <a:t>05/03/2022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74DB-24C6-44B2-A6F0-5D695AEA3925}" type="datetime1">
              <a:rPr lang="en-GB" smtClean="0"/>
              <a:t>05/03/2022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52AEE-1A87-461D-ACB6-89629319264E}" type="datetime1">
              <a:rPr lang="en-GB" smtClean="0"/>
              <a:t>05/03/2022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A468-BE77-4B3D-B8C9-CBED59C96A02}" type="datetime1">
              <a:rPr lang="en-GB" smtClean="0"/>
              <a:t>05/03/2022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272E8-0147-4A7B-8C3C-6F3649C31DA0}" type="datetime1">
              <a:rPr lang="en-GB" smtClean="0"/>
              <a:t>05/03/2022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13DD-9888-412D-9C00-CDC0AB512613}" type="datetime1">
              <a:rPr lang="en-GB" smtClean="0"/>
              <a:t>05/03/2022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3C5AE-0CFB-42BC-9EB5-014011B6AB03}" type="datetime1">
              <a:rPr lang="en-GB" smtClean="0"/>
              <a:t>05/03/2022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15D59-C5CC-400E-9082-A6D1ABB68429}" type="slidenum">
              <a:rPr lang="en-GB" smtClean="0"/>
              <a:t>‹N°›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file:////var/folders/4_/dkzljfs94yx254srmyx0bn3r0000gn/T/com.microsoft.Word/WebArchiveCopyPasteTempFiles/gbDsu4SbGFAAAAABJRU5ErkJggg==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ipsensig@iatefl.or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0090"/>
                </a:solidFill>
              </a:rPr>
              <a:t> 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78650F35-642F-0F43-917E-27359BAFA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400" b="1" dirty="0">
                <a:solidFill>
                  <a:srgbClr val="000090"/>
                </a:solidFill>
              </a:rPr>
              <a:t>It </a:t>
            </a:r>
            <a:r>
              <a:rPr lang="fr-FR" sz="4400" b="1" dirty="0" err="1">
                <a:solidFill>
                  <a:srgbClr val="000090"/>
                </a:solidFill>
              </a:rPr>
              <a:t>ain’t</a:t>
            </a:r>
            <a:r>
              <a:rPr lang="fr-FR" sz="4400" b="1" dirty="0">
                <a:solidFill>
                  <a:srgbClr val="000090"/>
                </a:solidFill>
              </a:rPr>
              <a:t> </a:t>
            </a:r>
            <a:r>
              <a:rPr lang="fr-FR" sz="4400" b="1" dirty="0" err="1">
                <a:solidFill>
                  <a:srgbClr val="000090"/>
                </a:solidFill>
              </a:rPr>
              <a:t>what</a:t>
            </a:r>
            <a:r>
              <a:rPr lang="fr-FR" sz="4400" b="1" dirty="0">
                <a:solidFill>
                  <a:srgbClr val="000090"/>
                </a:solidFill>
              </a:rPr>
              <a:t> </a:t>
            </a:r>
            <a:r>
              <a:rPr lang="fr-FR" sz="4400" b="1" dirty="0" err="1">
                <a:solidFill>
                  <a:srgbClr val="000090"/>
                </a:solidFill>
              </a:rPr>
              <a:t>you</a:t>
            </a:r>
            <a:r>
              <a:rPr lang="fr-FR" sz="4400" b="1" dirty="0">
                <a:solidFill>
                  <a:srgbClr val="000090"/>
                </a:solidFill>
              </a:rPr>
              <a:t> </a:t>
            </a:r>
            <a:r>
              <a:rPr lang="fr-FR" sz="4400" b="1" dirty="0" err="1">
                <a:solidFill>
                  <a:srgbClr val="000090"/>
                </a:solidFill>
              </a:rPr>
              <a:t>teach</a:t>
            </a:r>
            <a:r>
              <a:rPr lang="fr-FR" sz="4400" b="1" dirty="0">
                <a:solidFill>
                  <a:srgbClr val="000090"/>
                </a:solidFill>
              </a:rPr>
              <a:t>…</a:t>
            </a:r>
          </a:p>
          <a:p>
            <a:pPr marL="0" indent="0" algn="ctr">
              <a:buNone/>
            </a:pPr>
            <a:endParaRPr lang="fr-FR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000090"/>
                </a:solidFill>
              </a:rPr>
              <a:t>…</a:t>
            </a:r>
            <a:r>
              <a:rPr lang="fr-FR" sz="4000" b="1" dirty="0" err="1">
                <a:solidFill>
                  <a:srgbClr val="000090"/>
                </a:solidFill>
              </a:rPr>
              <a:t>it’s</a:t>
            </a:r>
            <a:r>
              <a:rPr lang="fr-FR" sz="4000" b="1" dirty="0">
                <a:solidFill>
                  <a:srgbClr val="000090"/>
                </a:solidFill>
              </a:rPr>
              <a:t> </a:t>
            </a:r>
            <a:r>
              <a:rPr lang="fr-FR" sz="4000" b="1" dirty="0" err="1">
                <a:solidFill>
                  <a:srgbClr val="000090"/>
                </a:solidFill>
              </a:rPr>
              <a:t>what</a:t>
            </a:r>
            <a:r>
              <a:rPr lang="fr-FR" sz="4000" b="1" dirty="0">
                <a:solidFill>
                  <a:srgbClr val="000090"/>
                </a:solidFill>
              </a:rPr>
              <a:t> </a:t>
            </a:r>
            <a:r>
              <a:rPr lang="fr-FR" sz="4000" b="1" dirty="0" err="1">
                <a:solidFill>
                  <a:srgbClr val="000090"/>
                </a:solidFill>
              </a:rPr>
              <a:t>they</a:t>
            </a:r>
            <a:r>
              <a:rPr lang="fr-FR" sz="4000" b="1" dirty="0">
                <a:solidFill>
                  <a:srgbClr val="000090"/>
                </a:solidFill>
              </a:rPr>
              <a:t> </a:t>
            </a:r>
            <a:r>
              <a:rPr lang="fr-FR" sz="4000" b="1" dirty="0" err="1">
                <a:solidFill>
                  <a:srgbClr val="000090"/>
                </a:solidFill>
              </a:rPr>
              <a:t>learn</a:t>
            </a:r>
            <a:r>
              <a:rPr lang="fr-FR" sz="4000" b="1" dirty="0">
                <a:solidFill>
                  <a:srgbClr val="000090"/>
                </a:solidFill>
              </a:rPr>
              <a:t> </a:t>
            </a:r>
            <a:r>
              <a:rPr lang="fr-FR" sz="4000" b="1" dirty="0" err="1">
                <a:solidFill>
                  <a:srgbClr val="000090"/>
                </a:solidFill>
              </a:rPr>
              <a:t>that</a:t>
            </a:r>
            <a:r>
              <a:rPr lang="fr-FR" sz="4000" b="1" dirty="0">
                <a:solidFill>
                  <a:srgbClr val="000090"/>
                </a:solidFill>
              </a:rPr>
              <a:t> </a:t>
            </a:r>
            <a:r>
              <a:rPr lang="fr-FR" sz="4000" b="1" dirty="0" err="1">
                <a:solidFill>
                  <a:srgbClr val="000090"/>
                </a:solidFill>
              </a:rPr>
              <a:t>counts</a:t>
            </a:r>
            <a:endParaRPr lang="fr-FR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endParaRPr lang="fr-FR" sz="4000" b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fr-FR" sz="3600" b="1" dirty="0">
                <a:solidFill>
                  <a:srgbClr val="000090"/>
                </a:solidFill>
              </a:rPr>
              <a:t>Learning </a:t>
            </a:r>
            <a:r>
              <a:rPr lang="fr-FR" sz="3600" b="1" dirty="0" err="1">
                <a:solidFill>
                  <a:srgbClr val="000090"/>
                </a:solidFill>
              </a:rPr>
              <a:t>Strategy</a:t>
            </a:r>
            <a:r>
              <a:rPr lang="fr-FR" sz="3600" b="1" dirty="0">
                <a:solidFill>
                  <a:srgbClr val="000090"/>
                </a:solidFill>
              </a:rPr>
              <a:t> Training </a:t>
            </a:r>
          </a:p>
          <a:p>
            <a:pPr marL="0" indent="0" algn="ctr">
              <a:buNone/>
            </a:pPr>
            <a:r>
              <a:rPr lang="fr-FR" sz="3600" b="1" dirty="0">
                <a:solidFill>
                  <a:srgbClr val="000090"/>
                </a:solidFill>
              </a:rPr>
              <a:t>by </a:t>
            </a:r>
            <a:r>
              <a:rPr lang="fr-FR" sz="3600" b="1" dirty="0" err="1">
                <a:solidFill>
                  <a:srgbClr val="000090"/>
                </a:solidFill>
              </a:rPr>
              <a:t>Rachael</a:t>
            </a:r>
            <a:r>
              <a:rPr lang="fr-FR" sz="3600" b="1" dirty="0">
                <a:solidFill>
                  <a:srgbClr val="000090"/>
                </a:solidFill>
              </a:rPr>
              <a:t> Harris</a:t>
            </a:r>
          </a:p>
          <a:p>
            <a:pPr marL="0" indent="0" algn="ctr">
              <a:buNone/>
            </a:pPr>
            <a:r>
              <a:rPr lang="fr-FR" sz="3600" b="1" dirty="0">
                <a:solidFill>
                  <a:srgbClr val="000090"/>
                </a:solidFill>
              </a:rPr>
              <a:t>https://</a:t>
            </a:r>
            <a:r>
              <a:rPr lang="fr-FR" sz="3600" b="1" dirty="0" err="1">
                <a:solidFill>
                  <a:srgbClr val="000090"/>
                </a:solidFill>
              </a:rPr>
              <a:t>fabenglish-ideas.com</a:t>
            </a:r>
            <a:endParaRPr lang="fr-FR" sz="36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975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/>
          <a:lstStyle/>
          <a:p>
            <a:r>
              <a:rPr lang="fr-FR" b="1" dirty="0" err="1">
                <a:solidFill>
                  <a:srgbClr val="000090"/>
                </a:solidFill>
              </a:rPr>
              <a:t>Why</a:t>
            </a:r>
            <a:r>
              <a:rPr lang="fr-FR" b="1" dirty="0">
                <a:solidFill>
                  <a:srgbClr val="000090"/>
                </a:solidFill>
              </a:rPr>
              <a:t>?</a:t>
            </a:r>
            <a:endParaRPr lang="en-GB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 Saves time in the long run</a:t>
            </a:r>
          </a:p>
          <a:p>
            <a:pPr marL="0" indent="0">
              <a:buNone/>
            </a:pPr>
            <a:endParaRPr lang="en-GB" sz="1400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GB" sz="1400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More efficient </a:t>
            </a:r>
          </a:p>
          <a:p>
            <a:pPr marL="0" indent="0">
              <a:buNone/>
            </a:pPr>
            <a:endParaRPr lang="en-GB" sz="1400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GB" sz="1400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Motivating</a:t>
            </a:r>
          </a:p>
          <a:p>
            <a:pPr marL="0" indent="0">
              <a:buNone/>
            </a:pPr>
            <a:endParaRPr lang="en-GB" sz="1400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GB" sz="1400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Exponential progress</a:t>
            </a: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Learning as we go along</a:t>
            </a:r>
          </a:p>
          <a:p>
            <a:pPr marL="0" indent="0">
              <a:buNone/>
            </a:pPr>
            <a:endParaRPr lang="en-GB" sz="1400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76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/>
          <a:lstStyle/>
          <a:p>
            <a:r>
              <a:rPr lang="fr-FR" b="1" dirty="0">
                <a:solidFill>
                  <a:srgbClr val="000090"/>
                </a:solidFill>
              </a:rPr>
              <a:t>You Can Do It</a:t>
            </a:r>
            <a:endParaRPr lang="en-GB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 I’ve run 5 marathons</a:t>
            </a: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I’ve been paragliding</a:t>
            </a: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I’ve seen sharks when diving</a:t>
            </a: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I’ve travelled around France in a campervan</a:t>
            </a: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I’ve obtained an MA through distance learning</a:t>
            </a:r>
          </a:p>
          <a:p>
            <a:pPr marL="0" indent="0">
              <a:buNone/>
            </a:pPr>
            <a:endParaRPr lang="en-GB" sz="1400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8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/>
          <a:lstStyle/>
          <a:p>
            <a:r>
              <a:rPr lang="fr-FR" b="1" dirty="0">
                <a:solidFill>
                  <a:srgbClr val="000090"/>
                </a:solidFill>
              </a:rPr>
              <a:t>SMART or SMARTER</a:t>
            </a:r>
            <a:endParaRPr lang="en-GB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 Specific</a:t>
            </a:r>
          </a:p>
          <a:p>
            <a:pPr marL="0" indent="0">
              <a:buNone/>
            </a:pPr>
            <a:endParaRPr lang="en-GB" sz="2000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Measurable</a:t>
            </a:r>
          </a:p>
          <a:p>
            <a:pPr marL="0" indent="0">
              <a:buNone/>
            </a:pPr>
            <a:endParaRPr lang="en-GB" sz="2000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Achievable</a:t>
            </a:r>
          </a:p>
          <a:p>
            <a:pPr marL="0" indent="0">
              <a:buNone/>
            </a:pPr>
            <a:endParaRPr lang="en-GB" sz="2000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Relevant</a:t>
            </a:r>
          </a:p>
          <a:p>
            <a:pPr marL="0" indent="0">
              <a:buNone/>
            </a:pPr>
            <a:endParaRPr lang="en-GB" sz="2000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Time-bound</a:t>
            </a:r>
          </a:p>
          <a:p>
            <a:pPr marL="0" indent="0">
              <a:buNone/>
            </a:pPr>
            <a:endParaRPr lang="en-GB" sz="1800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Exciting</a:t>
            </a:r>
          </a:p>
          <a:p>
            <a:pPr marL="0" indent="0">
              <a:buNone/>
            </a:pPr>
            <a:endParaRPr lang="en-GB" sz="1800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Risky</a:t>
            </a: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(Don’t forget the WHY!)</a:t>
            </a: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GB" sz="1400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31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/>
          <a:lstStyle/>
          <a:p>
            <a:r>
              <a:rPr lang="en-GB" b="1" dirty="0">
                <a:solidFill>
                  <a:srgbClr val="000090"/>
                </a:solidFill>
              </a:rPr>
              <a:t>The Dip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22909"/>
            <a:ext cx="8229600" cy="3903254"/>
          </a:xfrm>
        </p:spPr>
        <p:txBody>
          <a:bodyPr/>
          <a:lstStyle/>
          <a:p>
            <a:pPr>
              <a:buFontTx/>
              <a:buChar char="•"/>
            </a:pPr>
            <a:r>
              <a:rPr lang="en-GB" dirty="0">
                <a:solidFill>
                  <a:srgbClr val="000090"/>
                </a:solidFill>
              </a:rPr>
              <a:t>	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7EDF6207-485C-844F-B62A-0A24058F8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417638"/>
            <a:ext cx="8128000" cy="478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67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/>
          <a:lstStyle/>
          <a:p>
            <a:r>
              <a:rPr lang="fr-FR" b="1" dirty="0" err="1">
                <a:solidFill>
                  <a:srgbClr val="000090"/>
                </a:solidFill>
              </a:rPr>
              <a:t>Surviving</a:t>
            </a:r>
            <a:r>
              <a:rPr lang="fr-FR" b="1" dirty="0">
                <a:solidFill>
                  <a:srgbClr val="000090"/>
                </a:solidFill>
              </a:rPr>
              <a:t> the </a:t>
            </a:r>
            <a:r>
              <a:rPr lang="fr-FR" b="1" dirty="0" err="1">
                <a:solidFill>
                  <a:srgbClr val="000090"/>
                </a:solidFill>
              </a:rPr>
              <a:t>Dip</a:t>
            </a:r>
            <a:endParaRPr lang="en-GB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  Write down your WHY</a:t>
            </a: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Contact the Team</a:t>
            </a: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Get in some quick wins</a:t>
            </a: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Write in your learning journal</a:t>
            </a:r>
          </a:p>
          <a:p>
            <a:pPr marL="0" indent="0">
              <a:buNone/>
            </a:pPr>
            <a:endParaRPr lang="en-GB" sz="1400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1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/>
          <a:lstStyle/>
          <a:p>
            <a:r>
              <a:rPr lang="fr-FR" b="1" dirty="0">
                <a:solidFill>
                  <a:srgbClr val="000090"/>
                </a:solidFill>
              </a:rPr>
              <a:t>QUICK WINS</a:t>
            </a:r>
            <a:endParaRPr lang="en-GB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 10 minutes on a learning app</a:t>
            </a: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Watch a song on </a:t>
            </a:r>
            <a:r>
              <a:rPr lang="en-GB" dirty="0" err="1">
                <a:solidFill>
                  <a:srgbClr val="000090"/>
                </a:solidFill>
              </a:rPr>
              <a:t>youtube</a:t>
            </a:r>
            <a:r>
              <a:rPr lang="en-GB" dirty="0">
                <a:solidFill>
                  <a:srgbClr val="000090"/>
                </a:solidFill>
              </a:rPr>
              <a:t> with the words</a:t>
            </a: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Text a friend in L2</a:t>
            </a: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Find a copy a motivating quote in L2</a:t>
            </a: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Post or comment on SM in L2 </a:t>
            </a: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Plan a reward</a:t>
            </a: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Find a new word in dictionary and use it today </a:t>
            </a: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Write in your learning journal</a:t>
            </a: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GB" sz="1400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2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/>
          <a:lstStyle/>
          <a:p>
            <a:r>
              <a:rPr lang="fr-FR" b="1" dirty="0">
                <a:solidFill>
                  <a:srgbClr val="000090"/>
                </a:solidFill>
              </a:rPr>
              <a:t>LEARNING JOURNALS</a:t>
            </a:r>
            <a:endParaRPr lang="en-GB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How did my learning feel today?</a:t>
            </a: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Something I’ve learnt…</a:t>
            </a: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Something I’d like to learn…</a:t>
            </a: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Next time I’ll…</a:t>
            </a: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My next step…</a:t>
            </a: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My next reward…</a:t>
            </a: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Remembering my SMARTER Goal…</a:t>
            </a:r>
          </a:p>
          <a:p>
            <a:pPr marL="0" indent="0">
              <a:buNone/>
            </a:pPr>
            <a:r>
              <a:rPr lang="en-GB" dirty="0">
                <a:solidFill>
                  <a:srgbClr val="000090"/>
                </a:solidFill>
              </a:rPr>
              <a:t>Remembering my WHY…</a:t>
            </a:r>
          </a:p>
          <a:p>
            <a:pPr marL="0" indent="0">
              <a:buNone/>
            </a:pPr>
            <a:endParaRPr lang="en-GB" sz="1500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GB" sz="1400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3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0090"/>
                </a:solidFill>
              </a:rPr>
              <a:t>Routine: What gets planned gets done</a:t>
            </a:r>
            <a:br>
              <a:rPr lang="en-GB" b="1" dirty="0">
                <a:solidFill>
                  <a:srgbClr val="000090"/>
                </a:solidFill>
              </a:rPr>
            </a:br>
            <a:endParaRPr lang="en-GB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8840" y="2984500"/>
            <a:ext cx="7203832" cy="395320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sz="6000" b="1" dirty="0">
                <a:solidFill>
                  <a:srgbClr val="000090"/>
                </a:solidFill>
              </a:rPr>
              <a:t>	</a:t>
            </a:r>
            <a:endParaRPr lang="en-GB" sz="6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2"/>
                </a:solidFill>
              </a:rPr>
              <a:t>https://</a:t>
            </a:r>
            <a:r>
              <a:rPr lang="fr-FR" b="1" dirty="0" err="1">
                <a:solidFill>
                  <a:schemeClr val="tx2"/>
                </a:solidFill>
              </a:rPr>
              <a:t>images.app.goo.gl</a:t>
            </a:r>
            <a:r>
              <a:rPr lang="fr-FR" b="1" dirty="0">
                <a:solidFill>
                  <a:schemeClr val="tx2"/>
                </a:solidFill>
              </a:rPr>
              <a:t>/Z7rxJGSXrYi23r</a:t>
            </a:r>
            <a:r>
              <a:rPr lang="fr-FR" dirty="0"/>
              <a:t>pF6 </a:t>
            </a:r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814D274C-9E8F-0546-B073-444FABEA7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640" y="1384300"/>
            <a:ext cx="800425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7" name="Image 2" descr="Free Printable Weekly Planner Template">
            <a:extLst>
              <a:ext uri="{FF2B5EF4-FFF2-40B4-BE49-F238E27FC236}">
                <a16:creationId xmlns:a16="http://schemas.microsoft.com/office/drawing/2014/main" id="{810FE371-A4A1-574F-B21B-A9F9E4366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84300"/>
            <a:ext cx="6336704" cy="478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605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 fontScale="90000"/>
          </a:bodyPr>
          <a:lstStyle/>
          <a:p>
            <a:br>
              <a:rPr lang="en-GB" b="1" dirty="0">
                <a:solidFill>
                  <a:srgbClr val="000090"/>
                </a:solidFill>
              </a:rPr>
            </a:br>
            <a:r>
              <a:rPr lang="en-GB" b="1" dirty="0">
                <a:solidFill>
                  <a:srgbClr val="000090"/>
                </a:solidFill>
              </a:rPr>
              <a:t>Skills Strategies</a:t>
            </a:r>
            <a:br>
              <a:rPr lang="en-GB" b="1" dirty="0">
                <a:solidFill>
                  <a:srgbClr val="000090"/>
                </a:solidFill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dirty="0">
                <a:solidFill>
                  <a:srgbClr val="000090"/>
                </a:solidFill>
              </a:rPr>
              <a:t>Start Up Protocols</a:t>
            </a:r>
          </a:p>
          <a:p>
            <a:pPr>
              <a:buFontTx/>
              <a:buChar char="-"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sz="4000" b="1" dirty="0">
                <a:solidFill>
                  <a:srgbClr val="000090"/>
                </a:solidFill>
              </a:rPr>
              <a:t>Speak aloud</a:t>
            </a:r>
          </a:p>
          <a:p>
            <a:pPr marL="0" indent="0">
              <a:buNone/>
            </a:pPr>
            <a:endParaRPr lang="en-GB" sz="4000" b="1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sz="4000" b="1" dirty="0">
                <a:solidFill>
                  <a:srgbClr val="000090"/>
                </a:solidFill>
              </a:rPr>
              <a:t>Important questions</a:t>
            </a:r>
          </a:p>
          <a:p>
            <a:pPr>
              <a:buFontTx/>
              <a:buChar char="-"/>
            </a:pPr>
            <a:endParaRPr lang="en-GB" sz="4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93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 fontScale="90000"/>
          </a:bodyPr>
          <a:lstStyle/>
          <a:p>
            <a:br>
              <a:rPr lang="en-GB" b="1" dirty="0">
                <a:solidFill>
                  <a:srgbClr val="000090"/>
                </a:solidFill>
              </a:rPr>
            </a:br>
            <a:r>
              <a:rPr lang="en-GB" b="1" dirty="0">
                <a:solidFill>
                  <a:srgbClr val="000090"/>
                </a:solidFill>
              </a:rPr>
              <a:t>To Go further</a:t>
            </a:r>
            <a:br>
              <a:rPr lang="en-GB" b="1" dirty="0">
                <a:solidFill>
                  <a:srgbClr val="000090"/>
                </a:solidFill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i="1" dirty="0">
                <a:solidFill>
                  <a:srgbClr val="000090"/>
                </a:solidFill>
              </a:rPr>
              <a:t>Essential Motivation in The Classroom-</a:t>
            </a:r>
            <a:r>
              <a:rPr lang="en-GB" sz="4000" dirty="0">
                <a:solidFill>
                  <a:srgbClr val="000090"/>
                </a:solidFill>
              </a:rPr>
              <a:t> Ian Gilbert</a:t>
            </a:r>
          </a:p>
          <a:p>
            <a:r>
              <a:rPr lang="en-GB" sz="4000" i="1" dirty="0">
                <a:solidFill>
                  <a:srgbClr val="000090"/>
                </a:solidFill>
              </a:rPr>
              <a:t>Motivation, </a:t>
            </a:r>
            <a:r>
              <a:rPr lang="en-GB" sz="4000" i="1" dirty="0" err="1">
                <a:solidFill>
                  <a:srgbClr val="000090"/>
                </a:solidFill>
              </a:rPr>
              <a:t>Mlanguage</a:t>
            </a:r>
            <a:r>
              <a:rPr lang="en-GB" sz="4000" i="1" dirty="0">
                <a:solidFill>
                  <a:srgbClr val="000090"/>
                </a:solidFill>
              </a:rPr>
              <a:t> Identity &amp; the L2 self- </a:t>
            </a:r>
            <a:r>
              <a:rPr lang="en-GB" sz="4000" dirty="0" err="1">
                <a:solidFill>
                  <a:srgbClr val="000090"/>
                </a:solidFill>
              </a:rPr>
              <a:t>Zoltàn</a:t>
            </a:r>
            <a:r>
              <a:rPr lang="en-GB" sz="4000" dirty="0">
                <a:solidFill>
                  <a:srgbClr val="000090"/>
                </a:solidFill>
              </a:rPr>
              <a:t> </a:t>
            </a:r>
            <a:r>
              <a:rPr lang="en-GB" sz="4000" dirty="0" err="1">
                <a:solidFill>
                  <a:srgbClr val="000090"/>
                </a:solidFill>
              </a:rPr>
              <a:t>Dörnyei</a:t>
            </a:r>
            <a:r>
              <a:rPr lang="en-GB" sz="4000" dirty="0">
                <a:solidFill>
                  <a:srgbClr val="000090"/>
                </a:solidFill>
              </a:rPr>
              <a:t> &amp; </a:t>
            </a:r>
            <a:r>
              <a:rPr lang="en-GB" sz="4000" dirty="0" err="1">
                <a:solidFill>
                  <a:srgbClr val="000090"/>
                </a:solidFill>
              </a:rPr>
              <a:t>Ema</a:t>
            </a:r>
            <a:r>
              <a:rPr lang="en-GB" sz="4000" dirty="0">
                <a:solidFill>
                  <a:srgbClr val="000090"/>
                </a:solidFill>
              </a:rPr>
              <a:t> </a:t>
            </a:r>
            <a:r>
              <a:rPr lang="en-GB" sz="4000" dirty="0" err="1">
                <a:solidFill>
                  <a:srgbClr val="000090"/>
                </a:solidFill>
              </a:rPr>
              <a:t>Ushoida</a:t>
            </a:r>
            <a:endParaRPr lang="en-GB" sz="4000" dirty="0">
              <a:solidFill>
                <a:srgbClr val="000090"/>
              </a:solidFill>
            </a:endParaRPr>
          </a:p>
          <a:p>
            <a:r>
              <a:rPr lang="en-GB" sz="4000" i="1" dirty="0">
                <a:solidFill>
                  <a:srgbClr val="000090"/>
                </a:solidFill>
              </a:rPr>
              <a:t>The Dip- </a:t>
            </a:r>
            <a:r>
              <a:rPr lang="en-GB" sz="4000" dirty="0">
                <a:solidFill>
                  <a:srgbClr val="000090"/>
                </a:solidFill>
              </a:rPr>
              <a:t>Seth Godin</a:t>
            </a:r>
          </a:p>
          <a:p>
            <a:r>
              <a:rPr lang="en-GB" sz="4000" dirty="0">
                <a:solidFill>
                  <a:srgbClr val="000090"/>
                </a:solidFill>
              </a:rPr>
              <a:t>https://</a:t>
            </a:r>
            <a:r>
              <a:rPr lang="en-GB" sz="4000" dirty="0" err="1">
                <a:solidFill>
                  <a:srgbClr val="000090"/>
                </a:solidFill>
              </a:rPr>
              <a:t>fullfocusstore.com</a:t>
            </a:r>
            <a:endParaRPr lang="en-GB" sz="40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00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/>
          <a:lstStyle/>
          <a:p>
            <a:r>
              <a:rPr lang="en-GB" b="1" dirty="0">
                <a:solidFill>
                  <a:srgbClr val="000090"/>
                </a:solidFill>
              </a:rPr>
              <a:t>Problem Solving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GB" dirty="0">
                <a:solidFill>
                  <a:srgbClr val="000090"/>
                </a:solidFill>
              </a:rPr>
              <a:t>Identify a problem</a:t>
            </a:r>
          </a:p>
          <a:p>
            <a:pPr>
              <a:buFontTx/>
              <a:buChar char="-"/>
            </a:pPr>
            <a:r>
              <a:rPr lang="en-GB" dirty="0">
                <a:solidFill>
                  <a:srgbClr val="000090"/>
                </a:solidFill>
              </a:rPr>
              <a:t>Brainstorm as many solutions as possible</a:t>
            </a:r>
          </a:p>
          <a:p>
            <a:pPr>
              <a:buFontTx/>
              <a:buChar char="-"/>
            </a:pPr>
            <a:r>
              <a:rPr lang="en-GB" dirty="0">
                <a:solidFill>
                  <a:srgbClr val="000090"/>
                </a:solidFill>
              </a:rPr>
              <a:t>Choose one</a:t>
            </a:r>
          </a:p>
          <a:p>
            <a:pPr>
              <a:buFontTx/>
              <a:buChar char="-"/>
            </a:pPr>
            <a:r>
              <a:rPr lang="en-GB" dirty="0">
                <a:solidFill>
                  <a:srgbClr val="000090"/>
                </a:solidFill>
              </a:rPr>
              <a:t>Try it for a week</a:t>
            </a:r>
          </a:p>
          <a:p>
            <a:pPr>
              <a:buFontTx/>
              <a:buChar char="-"/>
            </a:pPr>
            <a:r>
              <a:rPr lang="en-GB" dirty="0">
                <a:solidFill>
                  <a:srgbClr val="000090"/>
                </a:solidFill>
              </a:rPr>
              <a:t>Review at next class meeting</a:t>
            </a:r>
          </a:p>
          <a:p>
            <a:pPr>
              <a:buFontTx/>
              <a:buChar char="-"/>
            </a:pPr>
            <a:r>
              <a:rPr lang="en-GB" dirty="0">
                <a:solidFill>
                  <a:srgbClr val="000090"/>
                </a:solidFill>
              </a:rPr>
              <a:t>Evaluate &amp; choose another one if necessary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7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>
            <a:normAutofit fontScale="90000"/>
          </a:bodyPr>
          <a:lstStyle/>
          <a:p>
            <a:br>
              <a:rPr lang="en-GB" b="1" dirty="0">
                <a:solidFill>
                  <a:srgbClr val="000090"/>
                </a:solidFill>
              </a:rPr>
            </a:br>
            <a:br>
              <a:rPr lang="en-GB" b="1" dirty="0">
                <a:solidFill>
                  <a:srgbClr val="000090"/>
                </a:solidFill>
              </a:rPr>
            </a:br>
            <a:endParaRPr lang="en-GB" b="1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IP&amp;SEN SIG log0.pn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2371061" cy="797442"/>
          </a:xfrm>
          <a:prstGeom prst="rect">
            <a:avLst/>
          </a:prstGeom>
        </p:spPr>
      </p:pic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D8F8662-1783-4B47-A060-57C316285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000090"/>
                </a:solidFill>
              </a:rPr>
              <a:t>Thank you!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0090"/>
                </a:solidFill>
                <a:hlinkClick r:id="rId3"/>
              </a:rPr>
              <a:t>ipsensig@iatefl.org</a:t>
            </a:r>
            <a:endParaRPr lang="en-GB" b="1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GB" b="1" dirty="0" err="1">
                <a:solidFill>
                  <a:srgbClr val="000090"/>
                </a:solidFill>
              </a:rPr>
              <a:t>Fabenglishteacher@gmail.com</a:t>
            </a:r>
            <a:br>
              <a:rPr lang="en-GB" b="1" dirty="0">
                <a:solidFill>
                  <a:srgbClr val="000090"/>
                </a:solidFill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8975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11316</TotalTime>
  <Words>324</Words>
  <Application>Microsoft Macintosh PowerPoint</Application>
  <PresentationFormat>Affichage à l'écran (4:3)</PresentationFormat>
  <Paragraphs>108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   </vt:lpstr>
      <vt:lpstr>Why?</vt:lpstr>
      <vt:lpstr>You Can Do It</vt:lpstr>
      <vt:lpstr>SMART or SMARTER</vt:lpstr>
      <vt:lpstr>The Dip</vt:lpstr>
      <vt:lpstr>Surviving the Dip</vt:lpstr>
      <vt:lpstr>QUICK WINS</vt:lpstr>
      <vt:lpstr>LEARNING JOURNALS</vt:lpstr>
      <vt:lpstr>Routine: What gets planned gets done </vt:lpstr>
      <vt:lpstr> Skills Strategies </vt:lpstr>
      <vt:lpstr> To Go further </vt:lpstr>
      <vt:lpstr>Problem Solving Steps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anette</dc:creator>
  <cp:lastModifiedBy>rachael harris</cp:lastModifiedBy>
  <cp:revision>66</cp:revision>
  <dcterms:created xsi:type="dcterms:W3CDTF">2017-02-02T10:55:02Z</dcterms:created>
  <dcterms:modified xsi:type="dcterms:W3CDTF">2022-03-05T17:27:45Z</dcterms:modified>
</cp:coreProperties>
</file>