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312" r:id="rId2"/>
    <p:sldId id="302" r:id="rId3"/>
    <p:sldId id="316" r:id="rId4"/>
    <p:sldId id="304" r:id="rId5"/>
    <p:sldId id="333" r:id="rId6"/>
    <p:sldId id="332" r:id="rId7"/>
    <p:sldId id="336" r:id="rId8"/>
    <p:sldId id="300" r:id="rId9"/>
    <p:sldId id="319" r:id="rId10"/>
    <p:sldId id="323" r:id="rId11"/>
    <p:sldId id="322" r:id="rId12"/>
    <p:sldId id="324" r:id="rId13"/>
    <p:sldId id="325" r:id="rId14"/>
    <p:sldId id="326" r:id="rId15"/>
    <p:sldId id="318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31" r:id="rId24"/>
    <p:sldId id="31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>
      <p:cViewPr varScale="1">
        <p:scale>
          <a:sx n="108" d="100"/>
          <a:sy n="108" d="100"/>
        </p:scale>
        <p:origin x="56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B5ADD-47CA-4E3D-B9DC-AC67FEFC5B78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09471-5A3A-44A9-970D-7327EDD9AA9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81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6E3D-B113-4758-9B16-2274A0D3021B}" type="datetime1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FA74E-66CF-49FA-AD2B-4ECD50822A18}" type="datetime1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5963-B7B8-41D3-990A-7F20CB6B7CF9}" type="datetime1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9E37-8329-4172-9489-FF4F34C72B13}" type="datetime1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8582-AFA4-44EF-A8DD-3DF103E77AB3}" type="datetime1">
              <a:rPr lang="en-GB" smtClean="0"/>
              <a:t>06/12/2021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9959-142E-452F-914A-51BA6D06A627}" type="datetime1">
              <a:rPr lang="en-GB" smtClean="0"/>
              <a:t>06/12/2021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74DB-24C6-44B2-A6F0-5D695AEA3925}" type="datetime1">
              <a:rPr lang="en-GB" smtClean="0"/>
              <a:t>06/12/2021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52AEE-1A87-461D-ACB6-89629319264E}" type="datetime1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A468-BE77-4B3D-B8C9-CBED59C96A02}" type="datetime1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272E8-0147-4A7B-8C3C-6F3649C31DA0}" type="datetime1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13DD-9888-412D-9C00-CDC0AB512613}" type="datetime1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C5AE-0CFB-42BC-9EB5-014011B6AB03}" type="datetime1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psen.iatefl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file:////var/folders/4_/dkzljfs94yx254srmyx0bn3r0000gn/T/com.microsoft.Word/WebArchiveCopyPasteTempFiles/E-OR4U5XoAMEiV6%3fformat=png&amp;name=900x90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file:////var/folders/4_/dkzljfs94yx254srmyx0bn3r0000gn/T/com.microsoft.Word/WebArchiveCopyPasteTempFiles/E-OSjjoXEAQzWAa%3fformat=png&amp;name=900x90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file:////var/folders/4_/dkzljfs94yx254srmyx0bn3r0000gn/T/com.microsoft.Word/WebArchiveCopyPasteTempFiles/cda2020_edward_hopper_5_chef_d_oeuvre_1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fabenglish-ideas.com" TargetMode="External"/><Relationship Id="rId2" Type="http://schemas.openxmlformats.org/officeDocument/2006/relationships/hyperlink" Target="mailto:fabenglishteacher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greg-ink.net/index.php?title=LLCE_au_lyc&#233;e_en_anglais" TargetMode="External"/><Relationship Id="rId4" Type="http://schemas.openxmlformats.org/officeDocument/2006/relationships/hyperlink" Target="https://ipsen.iatefl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The new baccalaureate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What has changed? 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What is the common core?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LLCE? AMC? 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The Grand Oral? 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How can we support our learners studying for the French baccalaureate?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hlinkClick r:id="rId3"/>
              </a:rPr>
              <a:t>https://ipsen.iatefl.org</a:t>
            </a:r>
            <a:endParaRPr lang="en-GB" dirty="0"/>
          </a:p>
          <a:p>
            <a:pPr marL="0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897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00090"/>
                </a:solidFill>
              </a:rPr>
            </a:br>
            <a:r>
              <a:rPr lang="en-GB" b="1" dirty="0">
                <a:solidFill>
                  <a:srgbClr val="002060"/>
                </a:solidFill>
              </a:rPr>
              <a:t>Which Bac?</a:t>
            </a:r>
            <a:br>
              <a:rPr lang="en-GB" b="1" dirty="0">
                <a:solidFill>
                  <a:srgbClr val="000090"/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>
                <a:solidFill>
                  <a:srgbClr val="002060"/>
                </a:solidFill>
              </a:rPr>
              <a:t>Bac Générale</a:t>
            </a:r>
          </a:p>
          <a:p>
            <a:pPr marL="0" indent="0">
              <a:buNone/>
            </a:pPr>
            <a:r>
              <a:rPr lang="en-GB" sz="4000" b="1" dirty="0">
                <a:solidFill>
                  <a:srgbClr val="002060"/>
                </a:solidFill>
              </a:rPr>
              <a:t>Bac Technique</a:t>
            </a:r>
          </a:p>
          <a:p>
            <a:pPr marL="0" indent="0">
              <a:buNone/>
            </a:pPr>
            <a:r>
              <a:rPr lang="en-GB" sz="4000" b="1" dirty="0">
                <a:solidFill>
                  <a:srgbClr val="002060"/>
                </a:solidFill>
              </a:rPr>
              <a:t>Bac </a:t>
            </a:r>
            <a:r>
              <a:rPr lang="en-GB" sz="4000" b="1" dirty="0" err="1">
                <a:solidFill>
                  <a:srgbClr val="002060"/>
                </a:solidFill>
              </a:rPr>
              <a:t>Professionel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3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br>
              <a:rPr lang="fr-FR" b="1" dirty="0">
                <a:solidFill>
                  <a:schemeClr val="tx2"/>
                </a:solidFill>
              </a:rPr>
            </a:br>
            <a:r>
              <a:rPr lang="fr-FR" b="1" dirty="0">
                <a:solidFill>
                  <a:schemeClr val="tx2"/>
                </a:solidFill>
              </a:rPr>
              <a:t>An </a:t>
            </a:r>
            <a:r>
              <a:rPr lang="fr-FR" b="1" dirty="0" err="1">
                <a:solidFill>
                  <a:schemeClr val="tx2"/>
                </a:solidFill>
              </a:rPr>
              <a:t>Overview</a:t>
            </a:r>
            <a:br>
              <a:rPr lang="fr-FR" b="1" dirty="0">
                <a:solidFill>
                  <a:schemeClr val="tx2"/>
                </a:solidFill>
              </a:rPr>
            </a:b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31ADAC0-43F2-574D-8576-B3CEF2F6E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0928" y="2828519"/>
            <a:ext cx="7913901" cy="4126976"/>
          </a:xfrm>
        </p:spPr>
        <p:txBody>
          <a:bodyPr/>
          <a:lstStyle/>
          <a:p>
            <a:pPr marL="0" indent="0">
              <a:buNone/>
            </a:pPr>
            <a:endParaRPr lang="fr-F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1BDAD0-EA21-AA45-A31E-AC8EE940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28" y="564420"/>
            <a:ext cx="879322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Image 1" descr="Image">
            <a:extLst>
              <a:ext uri="{FF2B5EF4-FFF2-40B4-BE49-F238E27FC236}">
                <a16:creationId xmlns:a16="http://schemas.microsoft.com/office/drawing/2014/main" id="{6538D380-14AA-2544-A609-0464CB919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17637"/>
            <a:ext cx="5544616" cy="530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460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83164"/>
            <a:ext cx="8229600" cy="4042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710F77F-F8CA-7E4D-9135-9081A0633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49" name="Image 2" descr="Image">
            <a:extLst>
              <a:ext uri="{FF2B5EF4-FFF2-40B4-BE49-F238E27FC236}">
                <a16:creationId xmlns:a16="http://schemas.microsoft.com/office/drawing/2014/main" id="{CE299DEF-CC9E-234F-8BC1-9CCB7055E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856" y="620688"/>
            <a:ext cx="3832944" cy="519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B3C3485-97DB-C349-8A82-936A6B9DD3B4}"/>
              </a:ext>
            </a:extLst>
          </p:cNvPr>
          <p:cNvSpPr txBox="1">
            <a:spLocks/>
          </p:cNvSpPr>
          <p:nvPr/>
        </p:nvSpPr>
        <p:spPr>
          <a:xfrm>
            <a:off x="1716832" y="2155172"/>
            <a:ext cx="8229600" cy="40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255D61F-62D8-0247-A127-4831B3117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72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Image 2" descr="Image">
            <a:extLst>
              <a:ext uri="{FF2B5EF4-FFF2-40B4-BE49-F238E27FC236}">
                <a16:creationId xmlns:a16="http://schemas.microsoft.com/office/drawing/2014/main" id="{26B5A497-E7CE-364F-B1E5-9F19EC526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28" y="688215"/>
            <a:ext cx="5765800" cy="519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F5D94FF-C18A-A044-BCBE-9DA09C0B2139}"/>
              </a:ext>
            </a:extLst>
          </p:cNvPr>
          <p:cNvSpPr txBox="1">
            <a:spLocks/>
          </p:cNvSpPr>
          <p:nvPr/>
        </p:nvSpPr>
        <p:spPr>
          <a:xfrm>
            <a:off x="1932856" y="2174820"/>
            <a:ext cx="8229600" cy="40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3EB6ED2B-B05F-3343-9253-082517840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916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3" name="Image 2" descr="Image">
            <a:extLst>
              <a:ext uri="{FF2B5EF4-FFF2-40B4-BE49-F238E27FC236}">
                <a16:creationId xmlns:a16="http://schemas.microsoft.com/office/drawing/2014/main" id="{097E7F3F-E711-5246-AB91-0DCABC683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92" y="662527"/>
            <a:ext cx="5765800" cy="519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933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LVA &amp; LVB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Continual assessment of  5 skills</a:t>
            </a:r>
          </a:p>
          <a:p>
            <a:r>
              <a:rPr lang="en-GB" sz="4000" dirty="0">
                <a:solidFill>
                  <a:srgbClr val="002060"/>
                </a:solidFill>
              </a:rPr>
              <a:t>Aiming for level B2, B1 ( or B1 for LVC)</a:t>
            </a:r>
          </a:p>
          <a:p>
            <a:endParaRPr lang="en-GB" sz="4000" dirty="0">
              <a:solidFill>
                <a:srgbClr val="002060"/>
              </a:solidFill>
            </a:endParaRPr>
          </a:p>
          <a:p>
            <a:endParaRPr lang="en-GB" sz="4000" dirty="0">
              <a:solidFill>
                <a:srgbClr val="002060"/>
              </a:solidFill>
            </a:endParaRPr>
          </a:p>
          <a:p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9DFA57-1D50-FF48-891C-2A5F26499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564904"/>
            <a:ext cx="4752528" cy="374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59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 err="1">
                <a:solidFill>
                  <a:srgbClr val="002060"/>
                </a:solidFill>
              </a:rPr>
              <a:t>Gestes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Fondateurs</a:t>
            </a:r>
            <a:r>
              <a:rPr lang="en-GB" b="1" dirty="0">
                <a:solidFill>
                  <a:srgbClr val="002060"/>
                </a:solidFill>
              </a:rPr>
              <a:t> et </a:t>
            </a:r>
            <a:r>
              <a:rPr lang="en-GB" b="1" dirty="0" err="1">
                <a:solidFill>
                  <a:srgbClr val="002060"/>
                </a:solidFill>
              </a:rPr>
              <a:t>Mondes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en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Mouvement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sz="5500" b="1" dirty="0">
                <a:solidFill>
                  <a:srgbClr val="002060"/>
                </a:solidFill>
              </a:rPr>
              <a:t>1. Identities &amp; Exchanges</a:t>
            </a:r>
          </a:p>
          <a:p>
            <a:pPr marL="0" indent="0">
              <a:buNone/>
            </a:pPr>
            <a:r>
              <a:rPr lang="en-GB" sz="5500" dirty="0">
                <a:solidFill>
                  <a:srgbClr val="002060"/>
                </a:solidFill>
              </a:rPr>
              <a:t>-globalisation, border controls, travel &amp; tourism, US arms laws, Tea as British identity</a:t>
            </a:r>
          </a:p>
          <a:p>
            <a:pPr marL="0" indent="0">
              <a:buNone/>
            </a:pPr>
            <a:endParaRPr lang="en-GB" sz="55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5500" b="1" dirty="0">
                <a:solidFill>
                  <a:srgbClr val="002060"/>
                </a:solidFill>
              </a:rPr>
              <a:t>2. Private and Public Space</a:t>
            </a:r>
          </a:p>
          <a:p>
            <a:pPr marL="0" indent="0">
              <a:buNone/>
            </a:pPr>
            <a:r>
              <a:rPr lang="en-GB" sz="5500" dirty="0">
                <a:solidFill>
                  <a:srgbClr val="002060"/>
                </a:solidFill>
              </a:rPr>
              <a:t>-equality, WFH, religious spaces, work-life balance in world of work today</a:t>
            </a:r>
          </a:p>
          <a:p>
            <a:pPr marL="0" indent="0">
              <a:buNone/>
            </a:pPr>
            <a:endParaRPr lang="en-GB" sz="55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5500" b="1" dirty="0">
                <a:solidFill>
                  <a:srgbClr val="002060"/>
                </a:solidFill>
              </a:rPr>
              <a:t>3. Art and Power</a:t>
            </a:r>
          </a:p>
          <a:p>
            <a:pPr>
              <a:buFontTx/>
              <a:buChar char="-"/>
            </a:pPr>
            <a:r>
              <a:rPr lang="en-GB" sz="5500" dirty="0">
                <a:solidFill>
                  <a:srgbClr val="002060"/>
                </a:solidFill>
              </a:rPr>
              <a:t>Role of cinema, art, music in political combat, US artists &amp; the Great depression, Art &amp; the British monarchy</a:t>
            </a:r>
          </a:p>
          <a:p>
            <a:pPr>
              <a:buFontTx/>
              <a:buChar char="-"/>
            </a:pPr>
            <a:endParaRPr lang="en-GB" sz="55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5500" b="1" dirty="0">
                <a:solidFill>
                  <a:srgbClr val="002060"/>
                </a:solidFill>
              </a:rPr>
              <a:t>4. Citizenship and Virtual Worlds</a:t>
            </a:r>
          </a:p>
          <a:p>
            <a:pPr marL="0" indent="0">
              <a:buNone/>
            </a:pPr>
            <a:r>
              <a:rPr lang="en-GB" sz="5500" dirty="0">
                <a:solidFill>
                  <a:srgbClr val="002060"/>
                </a:solidFill>
              </a:rPr>
              <a:t>-digital development, data sharing and protection, fake news, social media, AI, wikis, cyber-bullying, online activism, digital media as a vector for democracy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2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/>
          </a:bodyPr>
          <a:lstStyle/>
          <a:p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</a:rPr>
              <a:t>5. Fictions &amp; Realities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2060"/>
                </a:solidFill>
              </a:rPr>
              <a:t>-storytelling, imaginary worlds, historical figures in fiction, sci-fi, legends, dystopias</a:t>
            </a:r>
          </a:p>
          <a:p>
            <a:pPr marL="0" indent="0"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</a:rPr>
              <a:t>6. Scientific Innovations and Responsibilities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2060"/>
                </a:solidFill>
              </a:rPr>
              <a:t>-ethics, genetic research, vaccinations, cloning,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2060"/>
                </a:solidFill>
              </a:rPr>
              <a:t>GM food, is space conquest a dream or a necessity?</a:t>
            </a:r>
          </a:p>
          <a:p>
            <a:pPr marL="0" indent="0">
              <a:buNone/>
            </a:pPr>
            <a:endParaRPr lang="en-GB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</a:rPr>
              <a:t>7. Diversity and Inclusion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2060"/>
                </a:solidFill>
              </a:rPr>
              <a:t>-minorities, integration, discrimination, segregation in USA, discrimination and LGBTQ+ minorities, #BLM</a:t>
            </a:r>
          </a:p>
          <a:p>
            <a:pPr marL="0" indent="0"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</a:rPr>
              <a:t>8. Territory &amp; Memory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2060"/>
                </a:solidFill>
              </a:rPr>
              <a:t>-collective heritage, memorials, monuments, amnesties, slavery </a:t>
            </a:r>
          </a:p>
          <a:p>
            <a:pPr marL="0" indent="0">
              <a:buNone/>
            </a:pPr>
            <a:endParaRPr lang="en-GB" sz="2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2000" b="1" dirty="0">
                <a:solidFill>
                  <a:srgbClr val="000090"/>
                </a:solidFill>
              </a:rPr>
              <a:t>  	</a:t>
            </a:r>
            <a:endParaRPr lang="en-GB" sz="2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“</a:t>
            </a:r>
            <a:r>
              <a:rPr lang="en-GB" b="1" dirty="0" err="1">
                <a:solidFill>
                  <a:srgbClr val="002060"/>
                </a:solidFill>
              </a:rPr>
              <a:t>Spé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anglais</a:t>
            </a:r>
            <a:r>
              <a:rPr lang="en-GB" b="1" dirty="0">
                <a:solidFill>
                  <a:srgbClr val="002060"/>
                </a:solidFill>
              </a:rPr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 2 versions: LLCE(R) or LLCE(R) - AMC</a:t>
            </a:r>
          </a:p>
          <a:p>
            <a:pPr marL="514350" indent="-514350">
              <a:buAutoNum type="arabicParenR"/>
            </a:pPr>
            <a:endParaRPr lang="en-GB" sz="8000" dirty="0">
              <a:solidFill>
                <a:srgbClr val="002060"/>
              </a:solidFill>
            </a:endParaRPr>
          </a:p>
          <a:p>
            <a:pPr marL="514350" indent="-514350">
              <a:buAutoNum type="arabicParenR"/>
            </a:pPr>
            <a:r>
              <a:rPr lang="en-GB" sz="8000" b="1" dirty="0">
                <a:solidFill>
                  <a:srgbClr val="002060"/>
                </a:solidFill>
              </a:rPr>
              <a:t>In premier:</a:t>
            </a:r>
          </a:p>
          <a:p>
            <a:r>
              <a:rPr lang="en-GB" sz="8000" dirty="0" err="1">
                <a:solidFill>
                  <a:srgbClr val="002060"/>
                </a:solidFill>
              </a:rPr>
              <a:t>Spé</a:t>
            </a:r>
            <a:r>
              <a:rPr lang="en-GB" sz="8000" dirty="0">
                <a:solidFill>
                  <a:srgbClr val="002060"/>
                </a:solidFill>
              </a:rPr>
              <a:t> C = continual assessment, i.e. year’s results count </a:t>
            </a:r>
            <a:r>
              <a:rPr lang="en-GB" sz="8000" dirty="0" err="1">
                <a:solidFill>
                  <a:srgbClr val="002060"/>
                </a:solidFill>
              </a:rPr>
              <a:t>coef</a:t>
            </a:r>
            <a:r>
              <a:rPr lang="en-GB" sz="8000" dirty="0">
                <a:solidFill>
                  <a:srgbClr val="002060"/>
                </a:solidFill>
              </a:rPr>
              <a:t> 5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2) In terminal:</a:t>
            </a:r>
          </a:p>
          <a:p>
            <a:r>
              <a:rPr lang="en-GB" sz="8000" dirty="0">
                <a:solidFill>
                  <a:srgbClr val="002060"/>
                </a:solidFill>
              </a:rPr>
              <a:t>A 3hour 30 written exam ( analyse &amp; synthesis of three documents /16 plus short translation /4 – </a:t>
            </a:r>
            <a:r>
              <a:rPr lang="en-GB" sz="8000" dirty="0" err="1">
                <a:solidFill>
                  <a:srgbClr val="002060"/>
                </a:solidFill>
              </a:rPr>
              <a:t>coef</a:t>
            </a:r>
            <a:r>
              <a:rPr lang="en-GB" sz="8000" dirty="0">
                <a:solidFill>
                  <a:srgbClr val="002060"/>
                </a:solidFill>
              </a:rPr>
              <a:t> 8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r>
              <a:rPr lang="en-GB" sz="8000" dirty="0">
                <a:solidFill>
                  <a:srgbClr val="002060"/>
                </a:solidFill>
              </a:rPr>
              <a:t>Oral exam- student speaks for 10 minutes, answering a question of their choosing using 4-6 documents, and is then questioned by the jury on their speech and the rest of the programme</a:t>
            </a:r>
            <a:r>
              <a:rPr lang="en-GB" sz="8000" dirty="0">
                <a:solidFill>
                  <a:srgbClr val="000090"/>
                </a:solidFill>
              </a:rPr>
              <a:t> – </a:t>
            </a:r>
            <a:r>
              <a:rPr lang="en-GB" sz="8000" dirty="0" err="1">
                <a:solidFill>
                  <a:srgbClr val="000090"/>
                </a:solidFill>
              </a:rPr>
              <a:t>coef</a:t>
            </a:r>
            <a:r>
              <a:rPr lang="en-GB" sz="8000" dirty="0">
                <a:solidFill>
                  <a:srgbClr val="000090"/>
                </a:solidFill>
              </a:rPr>
              <a:t> 8</a:t>
            </a:r>
            <a:endParaRPr lang="en-GB" sz="8000" b="1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7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02060"/>
                </a:solidFill>
              </a:rPr>
            </a:br>
            <a:r>
              <a:rPr lang="en-GB" b="1" dirty="0">
                <a:solidFill>
                  <a:srgbClr val="002060"/>
                </a:solidFill>
              </a:rPr>
              <a:t>Thème1: </a:t>
            </a:r>
            <a:r>
              <a:rPr lang="en-GB" b="1" dirty="0" err="1">
                <a:solidFill>
                  <a:srgbClr val="002060"/>
                </a:solidFill>
              </a:rPr>
              <a:t>Imaginaires</a:t>
            </a:r>
            <a:br>
              <a:rPr lang="en-GB" b="1" dirty="0">
                <a:solidFill>
                  <a:srgbClr val="002060"/>
                </a:solidFill>
              </a:rPr>
            </a:br>
            <a:r>
              <a:rPr lang="en-GB" b="1" dirty="0">
                <a:solidFill>
                  <a:srgbClr val="002060"/>
                </a:solidFill>
              </a:rPr>
              <a:t>Axe 1: </a:t>
            </a:r>
            <a:r>
              <a:rPr lang="en-GB" b="1" dirty="0" err="1">
                <a:solidFill>
                  <a:srgbClr val="002060"/>
                </a:solidFill>
              </a:rPr>
              <a:t>L’imagination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créatrice</a:t>
            </a:r>
            <a:r>
              <a:rPr lang="en-GB" b="1" dirty="0">
                <a:solidFill>
                  <a:srgbClr val="002060"/>
                </a:solidFill>
              </a:rPr>
              <a:t> et </a:t>
            </a:r>
            <a:r>
              <a:rPr lang="en-GB" b="1" dirty="0" err="1">
                <a:solidFill>
                  <a:srgbClr val="002060"/>
                </a:solidFill>
              </a:rPr>
              <a:t>visionnaire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4000" dirty="0">
                <a:solidFill>
                  <a:srgbClr val="002060"/>
                </a:solidFill>
              </a:rPr>
              <a:t>Fairy tales, Alice in Wonderland, Midsummer Night’s dream, science fiction: Asimov, 2001 Space Odyssey, Interstellar, game of Thrones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7170" name="Picture 2" descr="Fallen Princesses - Dina Goldstein Narrative Photography">
            <a:extLst>
              <a:ext uri="{FF2B5EF4-FFF2-40B4-BE49-F238E27FC236}">
                <a16:creationId xmlns:a16="http://schemas.microsoft.com/office/drawing/2014/main" id="{E8AA6B5C-E818-1448-B409-EA0C4D3C1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55257"/>
            <a:ext cx="35179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01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Axe 2: Imaginations </a:t>
            </a:r>
            <a:r>
              <a:rPr lang="en-GB" b="1" dirty="0" err="1">
                <a:solidFill>
                  <a:srgbClr val="002060"/>
                </a:solidFill>
              </a:rPr>
              <a:t>effrayants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sz="6500" dirty="0">
                <a:solidFill>
                  <a:srgbClr val="002060"/>
                </a:solidFill>
              </a:rPr>
              <a:t>Gothic; Frankenstein, Dracula, Dr Jekyll &amp; Mr Hyde, The Shining, Transhumanism; Gattaca, Iron Man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9222" name="Picture 6" descr="Image du produit : The Nightmare Woman Horse Spirit Demon Romantic Painting par Henry Fuseli Repro">
            <a:extLst>
              <a:ext uri="{FF2B5EF4-FFF2-40B4-BE49-F238E27FC236}">
                <a16:creationId xmlns:a16="http://schemas.microsoft.com/office/drawing/2014/main" id="{B37DBF6A-55B1-CD49-96C0-DC00322FB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429000"/>
            <a:ext cx="2592288" cy="269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154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2060"/>
                </a:solidFill>
              </a:rPr>
              <a:t>A</a:t>
            </a:r>
            <a:r>
              <a:rPr lang="en-GB" b="1" dirty="0">
                <a:solidFill>
                  <a:srgbClr val="002060"/>
                </a:solidFill>
              </a:rPr>
              <a:t>xe 3: </a:t>
            </a:r>
            <a:r>
              <a:rPr lang="en-GB" b="1" dirty="0" err="1">
                <a:solidFill>
                  <a:srgbClr val="002060"/>
                </a:solidFill>
              </a:rPr>
              <a:t>Utopies</a:t>
            </a:r>
            <a:r>
              <a:rPr lang="en-GB" b="1" dirty="0">
                <a:solidFill>
                  <a:srgbClr val="002060"/>
                </a:solidFill>
              </a:rPr>
              <a:t> et </a:t>
            </a:r>
            <a:r>
              <a:rPr lang="en-GB" b="1" dirty="0" err="1">
                <a:solidFill>
                  <a:srgbClr val="002060"/>
                </a:solidFill>
              </a:rPr>
              <a:t>dystopies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5100" dirty="0">
                <a:solidFill>
                  <a:srgbClr val="002060"/>
                </a:solidFill>
              </a:rPr>
              <a:t>Thomas More-Utopia, Brave New World, 1984, Gattaca, Fahrenheit 451, The Handmaid’s Tale, Broadacre, Brook farm, Ecotopia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8200" name="Picture 8" descr="Banksy - Dismaland - 2015 - Catawiki">
            <a:extLst>
              <a:ext uri="{FF2B5EF4-FFF2-40B4-BE49-F238E27FC236}">
                <a16:creationId xmlns:a16="http://schemas.microsoft.com/office/drawing/2014/main" id="{9D2D75E6-812D-8A44-85D9-214DD4A4F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628770"/>
            <a:ext cx="32893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884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Thème2: Rencontres</a:t>
            </a:r>
            <a:br>
              <a:rPr lang="en-GB" b="1" dirty="0">
                <a:solidFill>
                  <a:srgbClr val="002060"/>
                </a:solidFill>
              </a:rPr>
            </a:br>
            <a:r>
              <a:rPr lang="en-GB" b="1" dirty="0">
                <a:solidFill>
                  <a:srgbClr val="002060"/>
                </a:solidFill>
              </a:rPr>
              <a:t>Axe 1: </a:t>
            </a:r>
            <a:r>
              <a:rPr lang="en-GB" b="1" dirty="0" err="1">
                <a:solidFill>
                  <a:srgbClr val="002060"/>
                </a:solidFill>
              </a:rPr>
              <a:t>L’amour</a:t>
            </a:r>
            <a:r>
              <a:rPr lang="en-GB" b="1" dirty="0">
                <a:solidFill>
                  <a:srgbClr val="002060"/>
                </a:solidFill>
              </a:rPr>
              <a:t> et </a:t>
            </a:r>
            <a:r>
              <a:rPr lang="en-GB" b="1" dirty="0" err="1">
                <a:solidFill>
                  <a:srgbClr val="002060"/>
                </a:solidFill>
              </a:rPr>
              <a:t>l’amitié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sz="8600" dirty="0">
                <a:solidFill>
                  <a:srgbClr val="002060"/>
                </a:solidFill>
              </a:rPr>
              <a:t> Much ado about Nothing, She walks in beauty, Austin, Thelma and Louise, Green Book, Lord of the Rings, La-La land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17" name="Picture 6" descr="Le Lit (Toulouse-Lautrec) - Wikipedia">
            <a:extLst>
              <a:ext uri="{FF2B5EF4-FFF2-40B4-BE49-F238E27FC236}">
                <a16:creationId xmlns:a16="http://schemas.microsoft.com/office/drawing/2014/main" id="{177E67E0-14F1-5349-B862-355538185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3819525"/>
            <a:ext cx="3238500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93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Axe 2: Relation entre </a:t>
            </a:r>
            <a:r>
              <a:rPr lang="en-GB" b="1" dirty="0" err="1">
                <a:solidFill>
                  <a:srgbClr val="002060"/>
                </a:solidFill>
              </a:rPr>
              <a:t>l’individu</a:t>
            </a:r>
            <a:r>
              <a:rPr lang="en-GB" b="1" dirty="0">
                <a:solidFill>
                  <a:srgbClr val="002060"/>
                </a:solidFill>
              </a:rPr>
              <a:t> et le </a:t>
            </a:r>
            <a:r>
              <a:rPr lang="en-GB" b="1" dirty="0" err="1">
                <a:solidFill>
                  <a:srgbClr val="002060"/>
                </a:solidFill>
              </a:rPr>
              <a:t>groupe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944" y="1647825"/>
            <a:ext cx="8229600" cy="452596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GB" sz="7600" dirty="0">
                <a:solidFill>
                  <a:srgbClr val="002060"/>
                </a:solidFill>
              </a:rPr>
              <a:t>Of Mice and Men, E.M. Forster, Indigenous Rights, War poetry and art, USA-Vietnam &amp; the aftermath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70C7F116-7177-9948-9CE7-C3D5AACD7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A428512-E5B7-6148-ADA2-B6CDA4FC7926}"/>
              </a:ext>
            </a:extLst>
          </p:cNvPr>
          <p:cNvSpPr txBox="1">
            <a:spLocks/>
          </p:cNvSpPr>
          <p:nvPr/>
        </p:nvSpPr>
        <p:spPr>
          <a:xfrm>
            <a:off x="5821288" y="611346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A35BD106-6D43-3743-B1A0-8291CFAF9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88" y="4513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2BC961CE-ADA5-DC42-9C91-7281007C6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513263"/>
            <a:ext cx="2857500" cy="16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654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Axe 3: Confrontation et </a:t>
            </a:r>
            <a:r>
              <a:rPr lang="en-GB" b="1" dirty="0" err="1">
                <a:solidFill>
                  <a:srgbClr val="002060"/>
                </a:solidFill>
              </a:rPr>
              <a:t>Différence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1113520"/>
            <a:ext cx="7216535" cy="472399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7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7600" dirty="0">
                <a:solidFill>
                  <a:srgbClr val="002060"/>
                </a:solidFill>
              </a:rPr>
              <a:t>#BLM, Windrush generation, Lord of the Flies, to Kill a Mockingbird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15364" name="Picture 4" descr="Breakfast Club en Blu Ray : Breakfast Club - AlloCiné">
            <a:extLst>
              <a:ext uri="{FF2B5EF4-FFF2-40B4-BE49-F238E27FC236}">
                <a16:creationId xmlns:a16="http://schemas.microsoft.com/office/drawing/2014/main" id="{27739704-2421-4449-9B61-E0ACD38FA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989" y="3771492"/>
            <a:ext cx="1614811" cy="258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76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5959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Plus min. 3 of the following to be studied (at least 2 books) </a:t>
            </a:r>
          </a:p>
          <a:p>
            <a:pPr marL="0" indent="0">
              <a:buNone/>
            </a:pPr>
            <a:endParaRPr lang="en-GB" sz="8000" b="1" dirty="0">
              <a:solidFill>
                <a:srgbClr val="002060"/>
              </a:solidFill>
            </a:endParaRPr>
          </a:p>
          <a:p>
            <a:r>
              <a:rPr lang="fr-FR" sz="6200" dirty="0">
                <a:solidFill>
                  <a:srgbClr val="002060"/>
                </a:solidFill>
              </a:rPr>
              <a:t>HADDON Mark, The </a:t>
            </a:r>
            <a:r>
              <a:rPr lang="fr-FR" sz="6200" dirty="0" err="1">
                <a:solidFill>
                  <a:srgbClr val="002060"/>
                </a:solidFill>
              </a:rPr>
              <a:t>Curious</a:t>
            </a:r>
            <a:r>
              <a:rPr lang="fr-FR" sz="6200" dirty="0">
                <a:solidFill>
                  <a:srgbClr val="002060"/>
                </a:solidFill>
              </a:rPr>
              <a:t> Incident of the Dog in the Night-Time, 2003. </a:t>
            </a:r>
          </a:p>
          <a:p>
            <a:r>
              <a:rPr lang="fr-FR" sz="6200" dirty="0">
                <a:solidFill>
                  <a:srgbClr val="002060"/>
                </a:solidFill>
              </a:rPr>
              <a:t> LEE Harper, To Kill a </a:t>
            </a:r>
            <a:r>
              <a:rPr lang="fr-FR" sz="6200" dirty="0" err="1">
                <a:solidFill>
                  <a:srgbClr val="002060"/>
                </a:solidFill>
              </a:rPr>
              <a:t>Mockingbird</a:t>
            </a:r>
            <a:r>
              <a:rPr lang="fr-FR" sz="6200" dirty="0">
                <a:solidFill>
                  <a:srgbClr val="002060"/>
                </a:solidFill>
              </a:rPr>
              <a:t>, 1960. </a:t>
            </a:r>
          </a:p>
          <a:p>
            <a:r>
              <a:rPr lang="fr-FR" sz="6200" dirty="0">
                <a:solidFill>
                  <a:srgbClr val="002060"/>
                </a:solidFill>
              </a:rPr>
              <a:t> ORWELL George, Animal </a:t>
            </a:r>
            <a:r>
              <a:rPr lang="fr-FR" sz="6200" dirty="0" err="1">
                <a:solidFill>
                  <a:srgbClr val="002060"/>
                </a:solidFill>
              </a:rPr>
              <a:t>Farm</a:t>
            </a:r>
            <a:r>
              <a:rPr lang="fr-FR" sz="6200" dirty="0">
                <a:solidFill>
                  <a:srgbClr val="002060"/>
                </a:solidFill>
              </a:rPr>
              <a:t>, 1945. </a:t>
            </a:r>
          </a:p>
          <a:p>
            <a:r>
              <a:rPr lang="fr-FR" sz="6200" dirty="0">
                <a:solidFill>
                  <a:srgbClr val="002060"/>
                </a:solidFill>
              </a:rPr>
              <a:t>  POE Edgar Allan, “The </a:t>
            </a:r>
            <a:r>
              <a:rPr lang="fr-FR" sz="6200" dirty="0" err="1">
                <a:solidFill>
                  <a:srgbClr val="002060"/>
                </a:solidFill>
              </a:rPr>
              <a:t>Fall</a:t>
            </a:r>
            <a:r>
              <a:rPr lang="fr-FR" sz="6200" dirty="0">
                <a:solidFill>
                  <a:srgbClr val="002060"/>
                </a:solidFill>
              </a:rPr>
              <a:t> of the House of Usher” (1839) + “The Tell-Tale </a:t>
            </a:r>
            <a:r>
              <a:rPr lang="fr-FR" sz="6200" dirty="0" err="1">
                <a:solidFill>
                  <a:srgbClr val="002060"/>
                </a:solidFill>
              </a:rPr>
              <a:t>Heart</a:t>
            </a:r>
            <a:r>
              <a:rPr lang="fr-FR" sz="6200" dirty="0">
                <a:solidFill>
                  <a:srgbClr val="002060"/>
                </a:solidFill>
              </a:rPr>
              <a:t>” (1843). </a:t>
            </a:r>
          </a:p>
          <a:p>
            <a:r>
              <a:rPr lang="fr-FR" sz="6200" dirty="0">
                <a:solidFill>
                  <a:srgbClr val="002060"/>
                </a:solidFill>
              </a:rPr>
              <a:t>  STEINBECK John, Of </a:t>
            </a:r>
            <a:r>
              <a:rPr lang="fr-FR" sz="6200" dirty="0" err="1">
                <a:solidFill>
                  <a:srgbClr val="002060"/>
                </a:solidFill>
              </a:rPr>
              <a:t>Mice</a:t>
            </a:r>
            <a:r>
              <a:rPr lang="fr-FR" sz="6200" dirty="0">
                <a:solidFill>
                  <a:srgbClr val="002060"/>
                </a:solidFill>
              </a:rPr>
              <a:t> and Men, 1937. </a:t>
            </a:r>
          </a:p>
          <a:p>
            <a:r>
              <a:rPr lang="fr-FR" sz="6200" dirty="0">
                <a:solidFill>
                  <a:srgbClr val="002060"/>
                </a:solidFill>
              </a:rPr>
              <a:t> WILDE Oscar, The Importance of </a:t>
            </a:r>
            <a:r>
              <a:rPr lang="fr-FR" sz="6200" dirty="0" err="1">
                <a:solidFill>
                  <a:srgbClr val="002060"/>
                </a:solidFill>
              </a:rPr>
              <a:t>Being</a:t>
            </a:r>
            <a:r>
              <a:rPr lang="fr-FR" sz="6200" dirty="0">
                <a:solidFill>
                  <a:srgbClr val="002060"/>
                </a:solidFill>
              </a:rPr>
              <a:t> Earnest, 1895. </a:t>
            </a:r>
          </a:p>
          <a:p>
            <a:endParaRPr lang="fr-FR" sz="6200" dirty="0">
              <a:solidFill>
                <a:srgbClr val="002060"/>
              </a:solidFill>
            </a:endParaRPr>
          </a:p>
          <a:p>
            <a:r>
              <a:rPr lang="fr-FR" sz="6200" dirty="0">
                <a:solidFill>
                  <a:srgbClr val="002060"/>
                </a:solidFill>
              </a:rPr>
              <a:t>Nolan Christopher, </a:t>
            </a:r>
            <a:r>
              <a:rPr lang="fr-FR" sz="6200" i="1" dirty="0" err="1">
                <a:solidFill>
                  <a:srgbClr val="002060"/>
                </a:solidFill>
              </a:rPr>
              <a:t>Interstellar</a:t>
            </a:r>
            <a:r>
              <a:rPr lang="fr-FR" sz="6200" dirty="0">
                <a:solidFill>
                  <a:srgbClr val="002060"/>
                </a:solidFill>
              </a:rPr>
              <a:t>, 2014 ;</a:t>
            </a:r>
          </a:p>
          <a:p>
            <a:r>
              <a:rPr lang="fr-FR" sz="6200" dirty="0">
                <a:solidFill>
                  <a:srgbClr val="002060"/>
                </a:solidFill>
              </a:rPr>
              <a:t>Wise Robert, </a:t>
            </a:r>
            <a:r>
              <a:rPr lang="fr-FR" sz="6200" i="1" dirty="0">
                <a:solidFill>
                  <a:srgbClr val="002060"/>
                </a:solidFill>
              </a:rPr>
              <a:t>West </a:t>
            </a:r>
            <a:r>
              <a:rPr lang="fr-FR" sz="6200" i="1" dirty="0" err="1">
                <a:solidFill>
                  <a:srgbClr val="002060"/>
                </a:solidFill>
              </a:rPr>
              <a:t>Side</a:t>
            </a:r>
            <a:r>
              <a:rPr lang="fr-FR" sz="6200" i="1" dirty="0">
                <a:solidFill>
                  <a:srgbClr val="002060"/>
                </a:solidFill>
              </a:rPr>
              <a:t> Story</a:t>
            </a:r>
            <a:r>
              <a:rPr lang="fr-FR" sz="6200" dirty="0">
                <a:solidFill>
                  <a:srgbClr val="002060"/>
                </a:solidFill>
              </a:rPr>
              <a:t>, 1961</a:t>
            </a:r>
          </a:p>
          <a:p>
            <a:endParaRPr lang="fr-FR" sz="6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000" b="1" dirty="0">
                <a:solidFill>
                  <a:srgbClr val="000090"/>
                </a:solidFill>
              </a:rPr>
              <a:t>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93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994122"/>
          </a:xfrm>
        </p:spPr>
        <p:txBody>
          <a:bodyPr>
            <a:normAutofit fontScale="90000"/>
          </a:bodyPr>
          <a:lstStyle/>
          <a:p>
            <a:r>
              <a:rPr lang="en-GB" sz="3200" b="1" dirty="0">
                <a:solidFill>
                  <a:srgbClr val="002060"/>
                </a:solidFill>
              </a:rPr>
              <a:t>Terminal </a:t>
            </a:r>
            <a:r>
              <a:rPr lang="en-GB" sz="3200" b="1" dirty="0" err="1">
                <a:solidFill>
                  <a:srgbClr val="002060"/>
                </a:solidFill>
              </a:rPr>
              <a:t>Thème</a:t>
            </a:r>
            <a:r>
              <a:rPr lang="en-GB" sz="3200" b="1" dirty="0">
                <a:solidFill>
                  <a:srgbClr val="002060"/>
                </a:solidFill>
              </a:rPr>
              <a:t> 1: Arts et </a:t>
            </a:r>
            <a:r>
              <a:rPr lang="en-GB" sz="3200" b="1" dirty="0" err="1">
                <a:solidFill>
                  <a:srgbClr val="002060"/>
                </a:solidFill>
              </a:rPr>
              <a:t>débats</a:t>
            </a:r>
            <a:r>
              <a:rPr lang="en-GB" sz="3200" b="1" dirty="0">
                <a:solidFill>
                  <a:srgbClr val="002060"/>
                </a:solidFill>
              </a:rPr>
              <a:t> </a:t>
            </a:r>
            <a:r>
              <a:rPr lang="en-GB" sz="3200" b="1" dirty="0" err="1">
                <a:solidFill>
                  <a:srgbClr val="002060"/>
                </a:solidFill>
              </a:rPr>
              <a:t>d’Idées</a:t>
            </a:r>
            <a:br>
              <a:rPr lang="en-GB" sz="3200" b="1" dirty="0">
                <a:solidFill>
                  <a:srgbClr val="002060"/>
                </a:solidFill>
              </a:rPr>
            </a:br>
            <a:endParaRPr lang="en-GB" sz="3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1113520"/>
            <a:ext cx="7216535" cy="47239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7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-    Axe 1: Art et Contestation</a:t>
            </a: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Social protest songs, Dickens, Steinbeck, Norman Rockwell, Ken Loach, Mike Leigh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2: </a:t>
            </a:r>
            <a:r>
              <a:rPr lang="en-GB" sz="8000" b="1" dirty="0" err="1">
                <a:solidFill>
                  <a:srgbClr val="002060"/>
                </a:solidFill>
              </a:rPr>
              <a:t>L’art</a:t>
            </a:r>
            <a:r>
              <a:rPr lang="en-GB" sz="8000" b="1" dirty="0">
                <a:solidFill>
                  <a:srgbClr val="002060"/>
                </a:solidFill>
              </a:rPr>
              <a:t> qui fait </a:t>
            </a:r>
            <a:r>
              <a:rPr lang="en-GB" sz="8000" b="1" dirty="0" err="1">
                <a:solidFill>
                  <a:srgbClr val="002060"/>
                </a:solidFill>
              </a:rPr>
              <a:t>débat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William Turner, pop art, Damien Hirst, The Catcher in the Rye, Banksy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3: </a:t>
            </a:r>
            <a:r>
              <a:rPr lang="en-GB" sz="8000" b="1" dirty="0" err="1">
                <a:solidFill>
                  <a:srgbClr val="002060"/>
                </a:solidFill>
              </a:rPr>
              <a:t>l’art</a:t>
            </a:r>
            <a:r>
              <a:rPr lang="en-GB" sz="8000" b="1" dirty="0">
                <a:solidFill>
                  <a:srgbClr val="002060"/>
                </a:solidFill>
              </a:rPr>
              <a:t> du </a:t>
            </a:r>
            <a:r>
              <a:rPr lang="en-GB" sz="8000" b="1" dirty="0" err="1">
                <a:solidFill>
                  <a:srgbClr val="002060"/>
                </a:solidFill>
              </a:rPr>
              <a:t>débat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MLK, JFK, Churchill, Obama, My Fair lady, The King’s speech</a:t>
            </a: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 lvl="8">
              <a:buFontTx/>
              <a:buChar char="-"/>
            </a:pPr>
            <a:endParaRPr lang="en-GB" sz="6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1AE2C4A-650F-B54D-A8F0-E4828A3BD7E3}"/>
              </a:ext>
            </a:extLst>
          </p:cNvPr>
          <p:cNvSpPr txBox="1">
            <a:spLocks/>
          </p:cNvSpPr>
          <p:nvPr/>
        </p:nvSpPr>
        <p:spPr>
          <a:xfrm>
            <a:off x="5868144" y="4509120"/>
            <a:ext cx="4474103" cy="331435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 lvl="8">
              <a:buFontTx/>
              <a:buChar char="-"/>
            </a:pPr>
            <a:endParaRPr lang="en-GB" sz="6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pic>
        <p:nvPicPr>
          <p:cNvPr id="12" name="Picture 8" descr="My Bed - Wikipedia">
            <a:extLst>
              <a:ext uri="{FF2B5EF4-FFF2-40B4-BE49-F238E27FC236}">
                <a16:creationId xmlns:a16="http://schemas.microsoft.com/office/drawing/2014/main" id="{08A1C505-6350-424B-AFC1-C5E6BEEFC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609" y="4943862"/>
            <a:ext cx="2272133" cy="163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019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 err="1">
                <a:solidFill>
                  <a:srgbClr val="002060"/>
                </a:solidFill>
              </a:rPr>
              <a:t>Thème</a:t>
            </a:r>
            <a:r>
              <a:rPr lang="en-GB" b="1" dirty="0">
                <a:solidFill>
                  <a:srgbClr val="002060"/>
                </a:solidFill>
              </a:rPr>
              <a:t> 2: Expression et construction de </a:t>
            </a:r>
            <a:r>
              <a:rPr lang="en-GB" b="1" dirty="0" err="1">
                <a:solidFill>
                  <a:srgbClr val="002060"/>
                </a:solidFill>
              </a:rPr>
              <a:t>soi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1113520"/>
            <a:ext cx="7216535" cy="47239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7600" b="1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1: Expression des emotions</a:t>
            </a: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Wuthering Heights, stiff upper lip, 4 weddings and a funeral, Hamlet’s soliloquys, Emily Dickenson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2: Mise </a:t>
            </a:r>
            <a:r>
              <a:rPr lang="en-GB" sz="8000" b="1" dirty="0" err="1">
                <a:solidFill>
                  <a:srgbClr val="002060"/>
                </a:solidFill>
              </a:rPr>
              <a:t>en</a:t>
            </a:r>
            <a:r>
              <a:rPr lang="en-GB" sz="8000" b="1" dirty="0">
                <a:solidFill>
                  <a:srgbClr val="002060"/>
                </a:solidFill>
              </a:rPr>
              <a:t> scene de </a:t>
            </a:r>
            <a:r>
              <a:rPr lang="en-GB" sz="8000" b="1" dirty="0" err="1">
                <a:solidFill>
                  <a:srgbClr val="002060"/>
                </a:solidFill>
              </a:rPr>
              <a:t>soi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 err="1">
                <a:solidFill>
                  <a:srgbClr val="002060"/>
                </a:solidFill>
              </a:rPr>
              <a:t>Autoportraits</a:t>
            </a:r>
            <a:r>
              <a:rPr lang="en-GB" sz="8000" dirty="0">
                <a:solidFill>
                  <a:srgbClr val="002060"/>
                </a:solidFill>
              </a:rPr>
              <a:t>, autobiographies, Star Spangled banner &amp; Rule Britannia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3: Initiation, </a:t>
            </a:r>
            <a:r>
              <a:rPr lang="en-GB" sz="8000" b="1" dirty="0" err="1">
                <a:solidFill>
                  <a:srgbClr val="002060"/>
                </a:solidFill>
              </a:rPr>
              <a:t>Apprentisage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The Bildungsroman, Oliver Twist, Matilda,</a:t>
            </a: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 The Catcher in the Rye, Road movies,</a:t>
            </a: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 mentor movies – Million dollar baby</a:t>
            </a: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72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9" name="Picture 4" descr="Pourquoi L'histoire Roméo Et Juliette De Shakespeare Est Si Populaire Comme  Symbole D'amour">
            <a:extLst>
              <a:ext uri="{FF2B5EF4-FFF2-40B4-BE49-F238E27FC236}">
                <a16:creationId xmlns:a16="http://schemas.microsoft.com/office/drawing/2014/main" id="{0D3D10A2-8B6D-DB4B-A54F-D70C66982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99742"/>
            <a:ext cx="38100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785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 err="1">
                <a:solidFill>
                  <a:srgbClr val="002060"/>
                </a:solidFill>
              </a:rPr>
              <a:t>Thème</a:t>
            </a:r>
            <a:r>
              <a:rPr lang="en-GB" b="1" dirty="0">
                <a:solidFill>
                  <a:srgbClr val="002060"/>
                </a:solidFill>
              </a:rPr>
              <a:t> 3:Voyages, </a:t>
            </a:r>
            <a:r>
              <a:rPr lang="en-GB" b="1" dirty="0" err="1">
                <a:solidFill>
                  <a:srgbClr val="002060"/>
                </a:solidFill>
              </a:rPr>
              <a:t>territoires</a:t>
            </a:r>
            <a:r>
              <a:rPr lang="en-GB" b="1" dirty="0">
                <a:solidFill>
                  <a:srgbClr val="002060"/>
                </a:solidFill>
              </a:rPr>
              <a:t>, frontiers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1113520"/>
            <a:ext cx="7216535" cy="47239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1: Exploration et </a:t>
            </a:r>
            <a:r>
              <a:rPr lang="en-GB" sz="8000" b="1" dirty="0" err="1">
                <a:solidFill>
                  <a:srgbClr val="002060"/>
                </a:solidFill>
              </a:rPr>
              <a:t>aventure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David Livingstone, Mary Kingsley, Lewis &amp; Clark, Kipling, Joseph Conrad, </a:t>
            </a:r>
            <a:r>
              <a:rPr lang="en-GB" sz="8000" dirty="0" err="1">
                <a:solidFill>
                  <a:srgbClr val="002060"/>
                </a:solidFill>
              </a:rPr>
              <a:t>R.L.Stevenson</a:t>
            </a:r>
            <a:r>
              <a:rPr lang="en-GB" sz="8000" dirty="0">
                <a:solidFill>
                  <a:srgbClr val="002060"/>
                </a:solidFill>
              </a:rPr>
              <a:t>, Scott, Shackleton, The Space Race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2: </a:t>
            </a:r>
            <a:r>
              <a:rPr lang="en-GB" sz="8000" b="1" dirty="0" err="1">
                <a:solidFill>
                  <a:srgbClr val="002060"/>
                </a:solidFill>
              </a:rPr>
              <a:t>Ancrage</a:t>
            </a:r>
            <a:r>
              <a:rPr lang="en-GB" sz="8000" b="1" dirty="0">
                <a:solidFill>
                  <a:srgbClr val="002060"/>
                </a:solidFill>
              </a:rPr>
              <a:t> et </a:t>
            </a:r>
            <a:r>
              <a:rPr lang="en-GB" sz="8000" b="1" dirty="0" err="1">
                <a:solidFill>
                  <a:srgbClr val="002060"/>
                </a:solidFill>
              </a:rPr>
              <a:t>héritages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Highland games, National Trust, aborigine art and literature, New York of Paul Auster, Southern USA of Flannery O’Conner, Dublin of James Joyce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b="1" dirty="0">
                <a:solidFill>
                  <a:srgbClr val="002060"/>
                </a:solidFill>
              </a:rPr>
              <a:t>Axe 3: Migration et </a:t>
            </a:r>
            <a:r>
              <a:rPr lang="en-GB" sz="8000" b="1" dirty="0" err="1">
                <a:solidFill>
                  <a:srgbClr val="002060"/>
                </a:solidFill>
              </a:rPr>
              <a:t>Exil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 err="1">
                <a:solidFill>
                  <a:srgbClr val="002060"/>
                </a:solidFill>
              </a:rPr>
              <a:t>Amercian</a:t>
            </a:r>
            <a:r>
              <a:rPr lang="en-GB" sz="8000" dirty="0">
                <a:solidFill>
                  <a:srgbClr val="002060"/>
                </a:solidFill>
              </a:rPr>
              <a:t> Dream, Salman Rushdie, Zadie Smith, Amy Tan,</a:t>
            </a: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 the Trail of Tears, Grapes of Wrath, Ellis Island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3074" name="Picture 2" descr="Amazon.fr - Scott of the Antarctic - Dowdeswell, Evelyn, Dowdeswell,  Julian, Seddon, Angela - Livres">
            <a:extLst>
              <a:ext uri="{FF2B5EF4-FFF2-40B4-BE49-F238E27FC236}">
                <a16:creationId xmlns:a16="http://schemas.microsoft.com/office/drawing/2014/main" id="{D133EBCC-4673-B647-B3EA-804E72EC2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32378"/>
            <a:ext cx="203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388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/>
          </a:bodyPr>
          <a:lstStyle/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1113520"/>
            <a:ext cx="7216535" cy="47239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7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9600" b="1" dirty="0">
                <a:solidFill>
                  <a:srgbClr val="002060"/>
                </a:solidFill>
              </a:rPr>
              <a:t>Plus 3 of the </a:t>
            </a:r>
            <a:r>
              <a:rPr lang="en-GB" sz="9600" b="1" dirty="0" err="1">
                <a:solidFill>
                  <a:srgbClr val="002060"/>
                </a:solidFill>
              </a:rPr>
              <a:t>followingto</a:t>
            </a:r>
            <a:r>
              <a:rPr lang="en-GB" sz="9600" b="1" dirty="0">
                <a:solidFill>
                  <a:srgbClr val="002060"/>
                </a:solidFill>
              </a:rPr>
              <a:t> be studied (at least 2 books):</a:t>
            </a:r>
          </a:p>
          <a:p>
            <a:pPr marL="0" indent="0">
              <a:buNone/>
            </a:pPr>
            <a:endParaRPr lang="en-GB" sz="9600" b="1" dirty="0">
              <a:solidFill>
                <a:srgbClr val="002060"/>
              </a:solidFill>
            </a:endParaRPr>
          </a:p>
          <a:p>
            <a:r>
              <a:rPr lang="fr-FR" sz="8000" dirty="0">
                <a:solidFill>
                  <a:srgbClr val="002060"/>
                </a:solidFill>
              </a:rPr>
              <a:t>Atwood Margaret, The </a:t>
            </a:r>
            <a:r>
              <a:rPr lang="fr-FR" sz="8000" dirty="0" err="1">
                <a:solidFill>
                  <a:srgbClr val="002060"/>
                </a:solidFill>
              </a:rPr>
              <a:t>Handmaid's</a:t>
            </a:r>
            <a:r>
              <a:rPr lang="fr-FR" sz="8000" dirty="0">
                <a:solidFill>
                  <a:srgbClr val="002060"/>
                </a:solidFill>
              </a:rPr>
              <a:t> Tale (1985) ;</a:t>
            </a:r>
          </a:p>
          <a:p>
            <a:r>
              <a:rPr lang="fr-FR" sz="8000" dirty="0">
                <a:solidFill>
                  <a:srgbClr val="002060"/>
                </a:solidFill>
              </a:rPr>
              <a:t>Auster Paul, Moon Palace (1989) ;</a:t>
            </a:r>
          </a:p>
          <a:p>
            <a:r>
              <a:rPr lang="fr-FR" sz="8000" dirty="0">
                <a:solidFill>
                  <a:srgbClr val="002060"/>
                </a:solidFill>
              </a:rPr>
              <a:t>Brontë Charlotte, Jane Eyre (1847) ;</a:t>
            </a:r>
          </a:p>
          <a:p>
            <a:r>
              <a:rPr lang="fr-FR" sz="8000" dirty="0" err="1">
                <a:solidFill>
                  <a:srgbClr val="002060"/>
                </a:solidFill>
              </a:rPr>
              <a:t>Kureishi</a:t>
            </a:r>
            <a:r>
              <a:rPr lang="fr-FR" sz="8000" dirty="0">
                <a:solidFill>
                  <a:srgbClr val="002060"/>
                </a:solidFill>
              </a:rPr>
              <a:t> Hanif, The Buddha of </a:t>
            </a:r>
            <a:r>
              <a:rPr lang="fr-FR" sz="8000" dirty="0" err="1">
                <a:solidFill>
                  <a:srgbClr val="002060"/>
                </a:solidFill>
              </a:rPr>
              <a:t>Suburbia</a:t>
            </a:r>
            <a:r>
              <a:rPr lang="fr-FR" sz="8000" dirty="0">
                <a:solidFill>
                  <a:srgbClr val="002060"/>
                </a:solidFill>
              </a:rPr>
              <a:t> (1990) ;</a:t>
            </a:r>
          </a:p>
          <a:p>
            <a:r>
              <a:rPr lang="fr-FR" sz="8000" dirty="0">
                <a:solidFill>
                  <a:srgbClr val="002060"/>
                </a:solidFill>
              </a:rPr>
              <a:t>Miller Arthur, </a:t>
            </a:r>
            <a:r>
              <a:rPr lang="fr-FR" sz="8000" dirty="0" err="1">
                <a:solidFill>
                  <a:srgbClr val="002060"/>
                </a:solidFill>
              </a:rPr>
              <a:t>Death</a:t>
            </a:r>
            <a:r>
              <a:rPr lang="fr-FR" sz="8000" dirty="0">
                <a:solidFill>
                  <a:srgbClr val="002060"/>
                </a:solidFill>
              </a:rPr>
              <a:t> of a </a:t>
            </a:r>
            <a:r>
              <a:rPr lang="fr-FR" sz="8000" dirty="0" err="1">
                <a:solidFill>
                  <a:srgbClr val="002060"/>
                </a:solidFill>
              </a:rPr>
              <a:t>Salesman</a:t>
            </a:r>
            <a:r>
              <a:rPr lang="fr-FR" sz="8000" dirty="0">
                <a:solidFill>
                  <a:srgbClr val="002060"/>
                </a:solidFill>
              </a:rPr>
              <a:t> (1949) ;</a:t>
            </a:r>
          </a:p>
          <a:p>
            <a:r>
              <a:rPr lang="fr-FR" sz="8000" dirty="0">
                <a:solidFill>
                  <a:srgbClr val="002060"/>
                </a:solidFill>
              </a:rPr>
              <a:t>Roy </a:t>
            </a:r>
            <a:r>
              <a:rPr lang="fr-FR" sz="8000" dirty="0" err="1">
                <a:solidFill>
                  <a:srgbClr val="002060"/>
                </a:solidFill>
              </a:rPr>
              <a:t>Arundhati</a:t>
            </a:r>
            <a:r>
              <a:rPr lang="fr-FR" sz="8000" dirty="0">
                <a:solidFill>
                  <a:srgbClr val="002060"/>
                </a:solidFill>
              </a:rPr>
              <a:t>, The </a:t>
            </a:r>
            <a:r>
              <a:rPr lang="fr-FR" sz="8000" dirty="0" err="1">
                <a:solidFill>
                  <a:srgbClr val="002060"/>
                </a:solidFill>
              </a:rPr>
              <a:t>God</a:t>
            </a:r>
            <a:r>
              <a:rPr lang="fr-FR" sz="8000" dirty="0">
                <a:solidFill>
                  <a:srgbClr val="002060"/>
                </a:solidFill>
              </a:rPr>
              <a:t> of Small </a:t>
            </a:r>
            <a:r>
              <a:rPr lang="fr-FR" sz="8000" dirty="0" err="1">
                <a:solidFill>
                  <a:srgbClr val="002060"/>
                </a:solidFill>
              </a:rPr>
              <a:t>Things</a:t>
            </a:r>
            <a:r>
              <a:rPr lang="fr-FR" sz="8000" dirty="0">
                <a:solidFill>
                  <a:srgbClr val="002060"/>
                </a:solidFill>
              </a:rPr>
              <a:t> (1997).</a:t>
            </a:r>
          </a:p>
          <a:p>
            <a:endParaRPr lang="fr-FR" sz="8000" dirty="0">
              <a:solidFill>
                <a:srgbClr val="002060"/>
              </a:solidFill>
            </a:endParaRPr>
          </a:p>
          <a:p>
            <a:r>
              <a:rPr lang="fr-FR" sz="8000" dirty="0" err="1">
                <a:solidFill>
                  <a:srgbClr val="002060"/>
                </a:solidFill>
              </a:rPr>
              <a:t>Branagh</a:t>
            </a:r>
            <a:r>
              <a:rPr lang="fr-FR" sz="8000" dirty="0">
                <a:solidFill>
                  <a:srgbClr val="002060"/>
                </a:solidFill>
              </a:rPr>
              <a:t> Kenneth, Much Ado About Nothing (1993) ;</a:t>
            </a:r>
          </a:p>
          <a:p>
            <a:r>
              <a:rPr lang="fr-FR" sz="8000" dirty="0">
                <a:solidFill>
                  <a:srgbClr val="002060"/>
                </a:solidFill>
              </a:rPr>
              <a:t>Ford John, The </a:t>
            </a:r>
            <a:r>
              <a:rPr lang="fr-FR" sz="8000" dirty="0" err="1">
                <a:solidFill>
                  <a:srgbClr val="002060"/>
                </a:solidFill>
              </a:rPr>
              <a:t>Searchers</a:t>
            </a:r>
            <a:r>
              <a:rPr lang="fr-FR" sz="8000" dirty="0">
                <a:solidFill>
                  <a:srgbClr val="002060"/>
                </a:solidFill>
              </a:rPr>
              <a:t> (1956) ;</a:t>
            </a:r>
          </a:p>
          <a:p>
            <a:r>
              <a:rPr lang="fr-FR" sz="8000" dirty="0" err="1">
                <a:solidFill>
                  <a:srgbClr val="002060"/>
                </a:solidFill>
              </a:rPr>
              <a:t>Lumet</a:t>
            </a:r>
            <a:r>
              <a:rPr lang="fr-FR" sz="8000" dirty="0">
                <a:solidFill>
                  <a:srgbClr val="002060"/>
                </a:solidFill>
              </a:rPr>
              <a:t> Sidney, 12 </a:t>
            </a:r>
            <a:r>
              <a:rPr lang="fr-FR" sz="8000" dirty="0" err="1">
                <a:solidFill>
                  <a:srgbClr val="002060"/>
                </a:solidFill>
              </a:rPr>
              <a:t>Angry</a:t>
            </a:r>
            <a:r>
              <a:rPr lang="fr-FR" sz="8000" dirty="0">
                <a:solidFill>
                  <a:srgbClr val="002060"/>
                </a:solidFill>
              </a:rPr>
              <a:t> Men (1957).</a:t>
            </a:r>
          </a:p>
          <a:p>
            <a:endParaRPr lang="fr-FR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93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AMC Premier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1113520"/>
            <a:ext cx="7216535" cy="47239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6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b="1" dirty="0" err="1">
                <a:solidFill>
                  <a:srgbClr val="002060"/>
                </a:solidFill>
              </a:rPr>
              <a:t>Thème</a:t>
            </a:r>
            <a:r>
              <a:rPr lang="en-GB" sz="8000" b="1" dirty="0">
                <a:solidFill>
                  <a:srgbClr val="002060"/>
                </a:solidFill>
              </a:rPr>
              <a:t> 1: </a:t>
            </a:r>
            <a:r>
              <a:rPr lang="en-GB" sz="8000" b="1" dirty="0" err="1">
                <a:solidFill>
                  <a:srgbClr val="002060"/>
                </a:solidFill>
              </a:rPr>
              <a:t>Savoirs</a:t>
            </a:r>
            <a:r>
              <a:rPr lang="en-GB" sz="8000" b="1" dirty="0">
                <a:solidFill>
                  <a:srgbClr val="002060"/>
                </a:solidFill>
              </a:rPr>
              <a:t>, </a:t>
            </a:r>
            <a:r>
              <a:rPr lang="en-GB" sz="8000" b="1" dirty="0" err="1">
                <a:solidFill>
                  <a:srgbClr val="002060"/>
                </a:solidFill>
              </a:rPr>
              <a:t>Création</a:t>
            </a:r>
            <a:r>
              <a:rPr lang="en-GB" sz="8000" b="1" dirty="0">
                <a:solidFill>
                  <a:srgbClr val="002060"/>
                </a:solidFill>
              </a:rPr>
              <a:t> &amp; Innovation</a:t>
            </a: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Axe 1: Production &amp; circulation des </a:t>
            </a:r>
            <a:r>
              <a:rPr lang="en-GB" sz="8000" b="1" dirty="0" err="1">
                <a:solidFill>
                  <a:srgbClr val="002060"/>
                </a:solidFill>
              </a:rPr>
              <a:t>Savoirs</a:t>
            </a:r>
            <a:endParaRPr lang="en-GB" sz="8000" b="1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dirty="0">
                <a:solidFill>
                  <a:srgbClr val="002060"/>
                </a:solidFill>
              </a:rPr>
              <a:t>UK education system, Wikis, the future of education &amp; online learning</a:t>
            </a: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Axe 2: Sciences </a:t>
            </a:r>
            <a:r>
              <a:rPr lang="en-GB" sz="8000" b="1" dirty="0" err="1">
                <a:solidFill>
                  <a:srgbClr val="002060"/>
                </a:solidFill>
              </a:rPr>
              <a:t>é</a:t>
            </a:r>
            <a:r>
              <a:rPr lang="en-GB" sz="8000" b="1" dirty="0">
                <a:solidFill>
                  <a:srgbClr val="002060"/>
                </a:solidFill>
              </a:rPr>
              <a:t> techniques, </a:t>
            </a:r>
            <a:r>
              <a:rPr lang="en-GB" sz="8000" b="1" dirty="0" err="1">
                <a:solidFill>
                  <a:srgbClr val="002060"/>
                </a:solidFill>
              </a:rPr>
              <a:t>promesses</a:t>
            </a:r>
            <a:r>
              <a:rPr lang="en-GB" sz="8000" b="1" dirty="0">
                <a:solidFill>
                  <a:srgbClr val="002060"/>
                </a:solidFill>
              </a:rPr>
              <a:t> et </a:t>
            </a:r>
            <a:r>
              <a:rPr lang="en-GB" sz="8000" b="1" dirty="0" err="1">
                <a:solidFill>
                  <a:srgbClr val="002060"/>
                </a:solidFill>
              </a:rPr>
              <a:t>défis</a:t>
            </a:r>
            <a:endParaRPr lang="en-GB" sz="8000" b="1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GB" sz="8000" dirty="0">
                <a:solidFill>
                  <a:srgbClr val="002060"/>
                </a:solidFill>
              </a:rPr>
              <a:t>AI, designer babies, Robots, GM food, Transhumanism</a:t>
            </a:r>
          </a:p>
          <a:p>
            <a:pPr>
              <a:buFontTx/>
              <a:buChar char="-"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b="1" dirty="0" err="1">
                <a:solidFill>
                  <a:srgbClr val="002060"/>
                </a:solidFill>
              </a:rPr>
              <a:t>Thème</a:t>
            </a:r>
            <a:r>
              <a:rPr lang="en-GB" sz="8000" b="1" dirty="0">
                <a:solidFill>
                  <a:srgbClr val="002060"/>
                </a:solidFill>
              </a:rPr>
              <a:t> 2: </a:t>
            </a:r>
            <a:r>
              <a:rPr lang="en-GB" sz="8000" b="1" dirty="0" err="1">
                <a:solidFill>
                  <a:srgbClr val="002060"/>
                </a:solidFill>
              </a:rPr>
              <a:t>Représentations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Axe 1: Faire entendre </a:t>
            </a:r>
            <a:r>
              <a:rPr lang="en-GB" sz="8000" b="1" dirty="0" err="1">
                <a:solidFill>
                  <a:srgbClr val="002060"/>
                </a:solidFill>
              </a:rPr>
              <a:t>sa</a:t>
            </a:r>
            <a:r>
              <a:rPr lang="en-GB" sz="8000" b="1" dirty="0">
                <a:solidFill>
                  <a:srgbClr val="002060"/>
                </a:solidFill>
              </a:rPr>
              <a:t> </a:t>
            </a:r>
            <a:r>
              <a:rPr lang="en-GB" sz="8000" b="1" dirty="0" err="1">
                <a:solidFill>
                  <a:srgbClr val="002060"/>
                </a:solidFill>
              </a:rPr>
              <a:t>voix</a:t>
            </a:r>
            <a:r>
              <a:rPr lang="en-GB" sz="8000" b="1" dirty="0">
                <a:solidFill>
                  <a:srgbClr val="002060"/>
                </a:solidFill>
              </a:rPr>
              <a:t>: </a:t>
            </a:r>
            <a:r>
              <a:rPr lang="en-GB" sz="8000" b="1" dirty="0" err="1">
                <a:solidFill>
                  <a:srgbClr val="002060"/>
                </a:solidFill>
              </a:rPr>
              <a:t>représentation</a:t>
            </a:r>
            <a:r>
              <a:rPr lang="en-GB" sz="8000" b="1" dirty="0">
                <a:solidFill>
                  <a:srgbClr val="002060"/>
                </a:solidFill>
              </a:rPr>
              <a:t> et participation</a:t>
            </a: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-US elections, Brexit</a:t>
            </a: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Axe 2: Informer et </a:t>
            </a:r>
            <a:r>
              <a:rPr lang="en-GB" sz="8000" b="1" dirty="0" err="1">
                <a:solidFill>
                  <a:srgbClr val="002060"/>
                </a:solidFill>
              </a:rPr>
              <a:t>s’informer</a:t>
            </a:r>
            <a:endParaRPr lang="en-GB" sz="8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Social media, talk shows, investigative journalism, </a:t>
            </a:r>
            <a:r>
              <a:rPr lang="en-GB" sz="8000" dirty="0" err="1">
                <a:solidFill>
                  <a:srgbClr val="002060"/>
                </a:solidFill>
              </a:rPr>
              <a:t>wikileaks</a:t>
            </a: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8000" b="1" dirty="0">
                <a:solidFill>
                  <a:srgbClr val="002060"/>
                </a:solidFill>
              </a:rPr>
              <a:t>Axe 3: </a:t>
            </a:r>
            <a:r>
              <a:rPr lang="en-GB" sz="8000" b="1" dirty="0" err="1">
                <a:solidFill>
                  <a:srgbClr val="002060"/>
                </a:solidFill>
              </a:rPr>
              <a:t>Représenter</a:t>
            </a:r>
            <a:r>
              <a:rPr lang="en-GB" sz="8000" b="1" dirty="0">
                <a:solidFill>
                  <a:srgbClr val="002060"/>
                </a:solidFill>
              </a:rPr>
              <a:t> le monde et se representer</a:t>
            </a:r>
          </a:p>
          <a:p>
            <a:pPr marL="0" indent="0">
              <a:buNone/>
            </a:pPr>
            <a:r>
              <a:rPr lang="en-GB" sz="8000" dirty="0">
                <a:solidFill>
                  <a:srgbClr val="002060"/>
                </a:solidFill>
              </a:rPr>
              <a:t>The Commonwealth, global cities- NY, London</a:t>
            </a: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8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52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855460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002060"/>
                </a:solidFill>
              </a:rPr>
              <a:t>AMC Terminal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980728"/>
            <a:ext cx="7216535" cy="485678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6400" b="1" dirty="0" err="1">
                <a:solidFill>
                  <a:srgbClr val="002060"/>
                </a:solidFill>
              </a:rPr>
              <a:t>Thème</a:t>
            </a:r>
            <a:r>
              <a:rPr lang="en-GB" sz="6400" b="1" dirty="0">
                <a:solidFill>
                  <a:srgbClr val="002060"/>
                </a:solidFill>
              </a:rPr>
              <a:t> 1: Faire </a:t>
            </a:r>
            <a:r>
              <a:rPr lang="en-GB" sz="6400" b="1" dirty="0" err="1">
                <a:solidFill>
                  <a:srgbClr val="002060"/>
                </a:solidFill>
              </a:rPr>
              <a:t>Societé</a:t>
            </a: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1: </a:t>
            </a:r>
            <a:r>
              <a:rPr lang="en-GB" sz="6400" b="1" dirty="0" err="1">
                <a:solidFill>
                  <a:srgbClr val="002060"/>
                </a:solidFill>
              </a:rPr>
              <a:t>Unité</a:t>
            </a:r>
            <a:r>
              <a:rPr lang="en-GB" sz="6400" b="1" dirty="0">
                <a:solidFill>
                  <a:srgbClr val="002060"/>
                </a:solidFill>
              </a:rPr>
              <a:t> et </a:t>
            </a:r>
            <a:r>
              <a:rPr lang="en-GB" sz="6400" b="1" dirty="0" err="1">
                <a:solidFill>
                  <a:srgbClr val="002060"/>
                </a:solidFill>
              </a:rPr>
              <a:t>Pluralité</a:t>
            </a: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Religion in USA, Integration – Salad Bowls &amp; Melting Pots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2: </a:t>
            </a:r>
            <a:r>
              <a:rPr lang="en-GB" sz="6400" b="1" dirty="0" err="1">
                <a:solidFill>
                  <a:srgbClr val="002060"/>
                </a:solidFill>
              </a:rPr>
              <a:t>Libertés</a:t>
            </a:r>
            <a:r>
              <a:rPr lang="en-GB" sz="6400" b="1" dirty="0">
                <a:solidFill>
                  <a:srgbClr val="002060"/>
                </a:solidFill>
              </a:rPr>
              <a:t> </a:t>
            </a:r>
            <a:r>
              <a:rPr lang="en-GB" sz="6400" b="1" dirty="0" err="1">
                <a:solidFill>
                  <a:srgbClr val="002060"/>
                </a:solidFill>
              </a:rPr>
              <a:t>Publiques</a:t>
            </a:r>
            <a:r>
              <a:rPr lang="en-GB" sz="6400" b="1" dirty="0">
                <a:solidFill>
                  <a:srgbClr val="002060"/>
                </a:solidFill>
              </a:rPr>
              <a:t> et </a:t>
            </a:r>
            <a:r>
              <a:rPr lang="en-GB" sz="6400" b="1" dirty="0" err="1">
                <a:solidFill>
                  <a:srgbClr val="002060"/>
                </a:solidFill>
              </a:rPr>
              <a:t>Libertés</a:t>
            </a:r>
            <a:r>
              <a:rPr lang="en-GB" sz="6400" b="1" dirty="0">
                <a:solidFill>
                  <a:srgbClr val="002060"/>
                </a:solidFill>
              </a:rPr>
              <a:t> </a:t>
            </a:r>
            <a:r>
              <a:rPr lang="en-GB" sz="6400" b="1" dirty="0" err="1">
                <a:solidFill>
                  <a:srgbClr val="002060"/>
                </a:solidFill>
              </a:rPr>
              <a:t>Privés</a:t>
            </a: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Independence movements (Scotland etc), Hong Kong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3: </a:t>
            </a:r>
            <a:r>
              <a:rPr lang="en-GB" sz="6400" b="1" dirty="0" err="1">
                <a:solidFill>
                  <a:srgbClr val="002060"/>
                </a:solidFill>
              </a:rPr>
              <a:t>Égalités</a:t>
            </a:r>
            <a:r>
              <a:rPr lang="en-GB" sz="6400" b="1" dirty="0">
                <a:solidFill>
                  <a:srgbClr val="002060"/>
                </a:solidFill>
              </a:rPr>
              <a:t> et </a:t>
            </a:r>
            <a:r>
              <a:rPr lang="en-GB" sz="6400" b="1" dirty="0" err="1">
                <a:solidFill>
                  <a:srgbClr val="002060"/>
                </a:solidFill>
              </a:rPr>
              <a:t>Inégalités</a:t>
            </a: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Fast fashion, on screen representation of minorities, #BLM</a:t>
            </a:r>
          </a:p>
          <a:p>
            <a:pPr marL="0" indent="0">
              <a:buNone/>
            </a:pP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b="1" dirty="0" err="1">
                <a:solidFill>
                  <a:srgbClr val="002060"/>
                </a:solidFill>
              </a:rPr>
              <a:t>Thème</a:t>
            </a:r>
            <a:r>
              <a:rPr lang="en-GB" sz="6400" b="1" dirty="0">
                <a:solidFill>
                  <a:srgbClr val="002060"/>
                </a:solidFill>
              </a:rPr>
              <a:t> 2: Environments </a:t>
            </a:r>
            <a:r>
              <a:rPr lang="en-GB" sz="6400" b="1" dirty="0" err="1">
                <a:solidFill>
                  <a:srgbClr val="002060"/>
                </a:solidFill>
              </a:rPr>
              <a:t>en</a:t>
            </a:r>
            <a:r>
              <a:rPr lang="en-GB" sz="6400" b="1" dirty="0">
                <a:solidFill>
                  <a:srgbClr val="002060"/>
                </a:solidFill>
              </a:rPr>
              <a:t> Mutation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1: </a:t>
            </a:r>
            <a:r>
              <a:rPr lang="en-GB" sz="6400" b="1" dirty="0" err="1">
                <a:solidFill>
                  <a:srgbClr val="002060"/>
                </a:solidFill>
              </a:rPr>
              <a:t>Frontière</a:t>
            </a:r>
            <a:r>
              <a:rPr lang="en-GB" sz="6400" b="1" dirty="0">
                <a:solidFill>
                  <a:srgbClr val="002060"/>
                </a:solidFill>
              </a:rPr>
              <a:t> et </a:t>
            </a:r>
            <a:r>
              <a:rPr lang="en-GB" sz="6400" b="1" dirty="0" err="1">
                <a:solidFill>
                  <a:srgbClr val="002060"/>
                </a:solidFill>
              </a:rPr>
              <a:t>Espace</a:t>
            </a: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Megacities, Space race, borders- US –Mexico, UK- Northern Ireland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2: De la protection de la nature </a:t>
            </a:r>
            <a:r>
              <a:rPr lang="en-GB" sz="6400" b="1" dirty="0" err="1">
                <a:solidFill>
                  <a:srgbClr val="002060"/>
                </a:solidFill>
              </a:rPr>
              <a:t>à</a:t>
            </a:r>
            <a:r>
              <a:rPr lang="en-GB" sz="6400" b="1" dirty="0">
                <a:solidFill>
                  <a:srgbClr val="002060"/>
                </a:solidFill>
              </a:rPr>
              <a:t> la transition </a:t>
            </a:r>
            <a:r>
              <a:rPr lang="en-GB" sz="6400" b="1" dirty="0" err="1">
                <a:solidFill>
                  <a:srgbClr val="002060"/>
                </a:solidFill>
              </a:rPr>
              <a:t>écologique</a:t>
            </a: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Veganism, ecotourism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3: </a:t>
            </a:r>
            <a:r>
              <a:rPr lang="en-GB" sz="6400" b="1" dirty="0" err="1">
                <a:solidFill>
                  <a:srgbClr val="002060"/>
                </a:solidFill>
              </a:rPr>
              <a:t>Repenser</a:t>
            </a:r>
            <a:r>
              <a:rPr lang="en-GB" sz="6400" b="1" dirty="0">
                <a:solidFill>
                  <a:srgbClr val="002060"/>
                </a:solidFill>
              </a:rPr>
              <a:t> la Ville</a:t>
            </a: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Transport, policing the city, eco-towns</a:t>
            </a:r>
          </a:p>
          <a:p>
            <a:pPr marL="0" indent="0">
              <a:buNone/>
            </a:pPr>
            <a:endParaRPr lang="en-GB" sz="6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b="1" dirty="0" err="1">
                <a:solidFill>
                  <a:srgbClr val="002060"/>
                </a:solidFill>
              </a:rPr>
              <a:t>Thème</a:t>
            </a:r>
            <a:r>
              <a:rPr lang="en-GB" sz="6400" b="1" dirty="0">
                <a:solidFill>
                  <a:srgbClr val="002060"/>
                </a:solidFill>
              </a:rPr>
              <a:t> 3: Relation au Monde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1: Puissance &amp; Influence</a:t>
            </a: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Policing the seas, role of USA as international police force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2: </a:t>
            </a:r>
            <a:r>
              <a:rPr lang="en-GB" sz="6400" b="1" dirty="0" err="1">
                <a:solidFill>
                  <a:srgbClr val="002060"/>
                </a:solidFill>
              </a:rPr>
              <a:t>Rivaltités</a:t>
            </a:r>
            <a:r>
              <a:rPr lang="en-GB" sz="6400" b="1" dirty="0">
                <a:solidFill>
                  <a:srgbClr val="002060"/>
                </a:solidFill>
              </a:rPr>
              <a:t> &amp; Interdependences</a:t>
            </a: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The Arctic, GAFAM, semi-conductor shortage</a:t>
            </a:r>
          </a:p>
          <a:p>
            <a:pPr marL="0" indent="0">
              <a:buNone/>
            </a:pPr>
            <a:r>
              <a:rPr lang="en-GB" sz="6400" b="1" dirty="0">
                <a:solidFill>
                  <a:srgbClr val="002060"/>
                </a:solidFill>
              </a:rPr>
              <a:t>Axe 3: Heritage </a:t>
            </a:r>
            <a:r>
              <a:rPr lang="en-GB" sz="6400" b="1" dirty="0" err="1">
                <a:solidFill>
                  <a:srgbClr val="002060"/>
                </a:solidFill>
              </a:rPr>
              <a:t>Commun</a:t>
            </a:r>
            <a:r>
              <a:rPr lang="en-GB" sz="6400" b="1" dirty="0">
                <a:solidFill>
                  <a:srgbClr val="002060"/>
                </a:solidFill>
              </a:rPr>
              <a:t> et </a:t>
            </a:r>
            <a:r>
              <a:rPr lang="en-GB" sz="6400" b="1" dirty="0" err="1">
                <a:solidFill>
                  <a:srgbClr val="002060"/>
                </a:solidFill>
              </a:rPr>
              <a:t>Diversité</a:t>
            </a:r>
            <a:endParaRPr lang="en-GB" sz="6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6400" dirty="0">
                <a:solidFill>
                  <a:srgbClr val="002060"/>
                </a:solidFill>
              </a:rPr>
              <a:t>Royal family, cricket</a:t>
            </a:r>
          </a:p>
          <a:p>
            <a:pPr marL="0" indent="0">
              <a:buNone/>
            </a:pPr>
            <a:endParaRPr lang="en-GB" sz="6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4778" y="18328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62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rgbClr val="002060"/>
                </a:solidFill>
              </a:rPr>
              <a:t>La Grand Oral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19" y="1113520"/>
            <a:ext cx="7216535" cy="47239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r>
              <a:rPr lang="en-GB" sz="11200" dirty="0">
                <a:solidFill>
                  <a:srgbClr val="002060"/>
                </a:solidFill>
              </a:rPr>
              <a:t>Prepare two subjects (one per </a:t>
            </a:r>
            <a:r>
              <a:rPr lang="en-GB" sz="11200" dirty="0" err="1">
                <a:solidFill>
                  <a:srgbClr val="002060"/>
                </a:solidFill>
              </a:rPr>
              <a:t>spé</a:t>
            </a:r>
            <a:r>
              <a:rPr lang="en-GB" sz="11200" dirty="0">
                <a:solidFill>
                  <a:srgbClr val="002060"/>
                </a:solidFill>
              </a:rPr>
              <a:t> or mixed)</a:t>
            </a:r>
          </a:p>
          <a:p>
            <a:pPr marL="0" indent="0">
              <a:buNone/>
            </a:pPr>
            <a:endParaRPr lang="en-GB" sz="11200" dirty="0">
              <a:solidFill>
                <a:srgbClr val="002060"/>
              </a:solidFill>
            </a:endParaRPr>
          </a:p>
          <a:p>
            <a:r>
              <a:rPr lang="en-GB" sz="11200" dirty="0">
                <a:solidFill>
                  <a:srgbClr val="002060"/>
                </a:solidFill>
              </a:rPr>
              <a:t>5 minute speech to “answer” your question</a:t>
            </a:r>
          </a:p>
          <a:p>
            <a:pPr marL="0" indent="0">
              <a:buNone/>
            </a:pPr>
            <a:endParaRPr lang="en-GB" sz="11200" dirty="0">
              <a:solidFill>
                <a:srgbClr val="002060"/>
              </a:solidFill>
            </a:endParaRPr>
          </a:p>
          <a:p>
            <a:r>
              <a:rPr lang="en-GB" sz="11200" dirty="0">
                <a:solidFill>
                  <a:srgbClr val="002060"/>
                </a:solidFill>
              </a:rPr>
              <a:t>What is a “</a:t>
            </a:r>
            <a:r>
              <a:rPr lang="en-GB" sz="11200" dirty="0" err="1">
                <a:solidFill>
                  <a:srgbClr val="002060"/>
                </a:solidFill>
              </a:rPr>
              <a:t>problematique</a:t>
            </a:r>
            <a:r>
              <a:rPr lang="en-GB" sz="11200" dirty="0">
                <a:solidFill>
                  <a:srgbClr val="002060"/>
                </a:solidFill>
              </a:rPr>
              <a:t>”?</a:t>
            </a:r>
          </a:p>
          <a:p>
            <a:pPr marL="0" indent="0">
              <a:buNone/>
            </a:pPr>
            <a:endParaRPr lang="en-GB" sz="11200" dirty="0">
              <a:solidFill>
                <a:srgbClr val="002060"/>
              </a:solidFill>
            </a:endParaRPr>
          </a:p>
          <a:p>
            <a:r>
              <a:rPr lang="en-GB" sz="11200" dirty="0">
                <a:solidFill>
                  <a:srgbClr val="002060"/>
                </a:solidFill>
              </a:rPr>
              <a:t>5 minute interaction: on your speech but also on the programme</a:t>
            </a:r>
          </a:p>
          <a:p>
            <a:pPr marL="0" indent="0">
              <a:buNone/>
            </a:pPr>
            <a:endParaRPr lang="en-GB" sz="11200" dirty="0">
              <a:solidFill>
                <a:srgbClr val="002060"/>
              </a:solidFill>
            </a:endParaRPr>
          </a:p>
          <a:p>
            <a:r>
              <a:rPr lang="en-GB" sz="11200" dirty="0">
                <a:solidFill>
                  <a:srgbClr val="002060"/>
                </a:solidFill>
              </a:rPr>
              <a:t>5minute discussion on your professional project</a:t>
            </a:r>
          </a:p>
          <a:p>
            <a:pPr marL="0" indent="0">
              <a:buNone/>
            </a:pPr>
            <a:r>
              <a:rPr lang="en-GB" sz="11200" dirty="0">
                <a:solidFill>
                  <a:srgbClr val="002060"/>
                </a:solidFill>
              </a:rPr>
              <a:t>  </a:t>
            </a: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5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So what should we be doing?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11200" dirty="0">
                <a:solidFill>
                  <a:srgbClr val="002060"/>
                </a:solidFill>
              </a:rPr>
              <a:t>Get them reading!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Studying texts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Presenting different media: vlogs, TED talks, sculpture, poetry, photos, graphs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Encouraging research &amp; presentations – authors, films, artists, architects, in the news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Film &amp; book reviews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Letters, blogs, vlogs, </a:t>
            </a:r>
            <a:r>
              <a:rPr lang="en-GB" sz="11200" dirty="0" err="1">
                <a:solidFill>
                  <a:srgbClr val="002060"/>
                </a:solidFill>
              </a:rPr>
              <a:t>whatsapp</a:t>
            </a:r>
            <a:r>
              <a:rPr lang="en-GB" sz="11200" dirty="0">
                <a:solidFill>
                  <a:srgbClr val="002060"/>
                </a:solidFill>
              </a:rPr>
              <a:t> messages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Encouraging expression of ideas and opinions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Teaching &amp; using specific vocabulary, link words &amp; synonyms</a:t>
            </a:r>
          </a:p>
          <a:p>
            <a:r>
              <a:rPr lang="en-GB" sz="11200" dirty="0">
                <a:solidFill>
                  <a:srgbClr val="002060"/>
                </a:solidFill>
              </a:rPr>
              <a:t>Use of NOTES in presentations!</a:t>
            </a:r>
          </a:p>
          <a:p>
            <a:endParaRPr lang="en-GB" sz="11200" dirty="0">
              <a:solidFill>
                <a:srgbClr val="002060"/>
              </a:solidFill>
            </a:endParaRPr>
          </a:p>
          <a:p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GB" sz="6000" b="1" dirty="0">
                <a:solidFill>
                  <a:srgbClr val="000090"/>
                </a:solidFill>
              </a:rPr>
              <a:t>  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3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6C2AC-E01F-374F-8B57-267ECEFFC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AE7794-31A9-6740-BFFB-47A8E9909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>
                <a:hlinkClick r:id="rId2"/>
              </a:rPr>
              <a:t>fabenglishteacher@gmail.com</a:t>
            </a: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@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fabenglishteach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https://fabenglish-ideas.com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>
                <a:hlinkClick r:id="rId4"/>
              </a:rPr>
              <a:t>https://ipsen.iatefl.org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5"/>
              </a:rPr>
              <a:t>http://agreg-ink.net/index.php?title=LLCE_au_lycée_en_anglais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BBF793-E076-E049-860D-12DE7893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83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9238</TotalTime>
  <Words>1515</Words>
  <Application>Microsoft Macintosh PowerPoint</Application>
  <PresentationFormat>Affichage à l'écran (4:3)</PresentationFormat>
  <Paragraphs>426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The new baccalaureate</vt:lpstr>
      <vt:lpstr> Which Bac? </vt:lpstr>
      <vt:lpstr> An Overview </vt:lpstr>
      <vt:lpstr>Présentation PowerPoint</vt:lpstr>
      <vt:lpstr>LVA &amp; LVB</vt:lpstr>
      <vt:lpstr>Gestes Fondateurs et Mondes en Mouvement</vt:lpstr>
      <vt:lpstr>Présentation PowerPoint</vt:lpstr>
      <vt:lpstr>“Spé anglais”</vt:lpstr>
      <vt:lpstr> Thème1: Imaginaires Axe 1: L’imagination créatrice et visionnaire</vt:lpstr>
      <vt:lpstr>Axe 2: Imaginations effrayants</vt:lpstr>
      <vt:lpstr>Axe 3: Utopies et dystopies</vt:lpstr>
      <vt:lpstr>Thème2: Rencontres Axe 1: L’amour et l’amitié</vt:lpstr>
      <vt:lpstr>Axe 2: Relation entre l’individu et le groupe</vt:lpstr>
      <vt:lpstr>Axe 3: Confrontation et Différence</vt:lpstr>
      <vt:lpstr>Présentation PowerPoint</vt:lpstr>
      <vt:lpstr>Terminal Thème 1: Arts et débats d’Idées </vt:lpstr>
      <vt:lpstr>Thème 2: Expression et construction de soi</vt:lpstr>
      <vt:lpstr>Thème 3:Voyages, territoires, frontiers</vt:lpstr>
      <vt:lpstr>Présentation PowerPoint</vt:lpstr>
      <vt:lpstr>AMC Premier</vt:lpstr>
      <vt:lpstr>AMC Terminal</vt:lpstr>
      <vt:lpstr>La Grand Oral</vt:lpstr>
      <vt:lpstr>So what should we be doing?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anette</dc:creator>
  <cp:lastModifiedBy>rachael harris</cp:lastModifiedBy>
  <cp:revision>61</cp:revision>
  <dcterms:created xsi:type="dcterms:W3CDTF">2017-02-02T10:55:02Z</dcterms:created>
  <dcterms:modified xsi:type="dcterms:W3CDTF">2021-12-06T09:15:07Z</dcterms:modified>
</cp:coreProperties>
</file>